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6" r:id="rId1"/>
  </p:sldMasterIdLst>
  <p:notesMasterIdLst>
    <p:notesMasterId r:id="rId40"/>
  </p:notesMasterIdLst>
  <p:handoutMasterIdLst>
    <p:handoutMasterId r:id="rId41"/>
  </p:handoutMasterIdLst>
  <p:sldIdLst>
    <p:sldId id="256" r:id="rId2"/>
    <p:sldId id="257" r:id="rId3"/>
    <p:sldId id="258" r:id="rId4"/>
    <p:sldId id="397" r:id="rId5"/>
    <p:sldId id="425" r:id="rId6"/>
    <p:sldId id="426" r:id="rId7"/>
    <p:sldId id="431" r:id="rId8"/>
    <p:sldId id="432" r:id="rId9"/>
    <p:sldId id="433" r:id="rId10"/>
    <p:sldId id="434" r:id="rId11"/>
    <p:sldId id="427" r:id="rId12"/>
    <p:sldId id="438" r:id="rId13"/>
    <p:sldId id="435" r:id="rId14"/>
    <p:sldId id="436" r:id="rId15"/>
    <p:sldId id="437" r:id="rId16"/>
    <p:sldId id="439" r:id="rId17"/>
    <p:sldId id="440" r:id="rId18"/>
    <p:sldId id="441" r:id="rId19"/>
    <p:sldId id="442" r:id="rId20"/>
    <p:sldId id="443" r:id="rId21"/>
    <p:sldId id="444" r:id="rId22"/>
    <p:sldId id="445" r:id="rId23"/>
    <p:sldId id="428" r:id="rId24"/>
    <p:sldId id="446" r:id="rId25"/>
    <p:sldId id="447" r:id="rId26"/>
    <p:sldId id="448" r:id="rId27"/>
    <p:sldId id="450" r:id="rId28"/>
    <p:sldId id="451" r:id="rId29"/>
    <p:sldId id="453" r:id="rId30"/>
    <p:sldId id="452" r:id="rId31"/>
    <p:sldId id="429" r:id="rId32"/>
    <p:sldId id="454" r:id="rId33"/>
    <p:sldId id="455" r:id="rId34"/>
    <p:sldId id="456" r:id="rId35"/>
    <p:sldId id="457" r:id="rId36"/>
    <p:sldId id="458" r:id="rId37"/>
    <p:sldId id="460" r:id="rId38"/>
    <p:sldId id="459" r:id="rId39"/>
  </p:sldIdLst>
  <p:sldSz cx="9144000" cy="6858000" type="screen4x3"/>
  <p:notesSz cx="6858000" cy="9144000"/>
  <p:embeddedFontLst>
    <p:embeddedFont>
      <p:font typeface="方正黑体简体" panose="02010600030101010101" charset="-122"/>
      <p:regular r:id="rId42"/>
    </p:embeddedFont>
    <p:embeddedFont>
      <p:font typeface="黑体" panose="02010609060101010101" pitchFamily="49" charset="-122"/>
      <p:regular r:id="rId43"/>
    </p:embeddedFont>
    <p:embeddedFont>
      <p:font typeface="Cambria Math" panose="02040503050406030204" pitchFamily="18" charset="0"/>
      <p:regular r:id="rId44"/>
    </p:embeddedFont>
    <p:embeddedFont>
      <p:font typeface="微软雅黑" panose="020B0503020204020204" pitchFamily="34" charset="-122"/>
      <p:regular r:id="rId45"/>
      <p:bold r:id="rId46"/>
    </p:embeddedFont>
  </p:embeddedFontLst>
  <p:custDataLst>
    <p:tags r:id="rId4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主要内容" id="{F6D2D9D7-C98B-4EF6-AE57-9557164E4B0A}">
          <p14:sldIdLst>
            <p14:sldId id="256"/>
            <p14:sldId id="257"/>
            <p14:sldId id="258"/>
            <p14:sldId id="397"/>
            <p14:sldId id="425"/>
            <p14:sldId id="426"/>
            <p14:sldId id="431"/>
            <p14:sldId id="432"/>
            <p14:sldId id="433"/>
            <p14:sldId id="434"/>
            <p14:sldId id="427"/>
            <p14:sldId id="438"/>
            <p14:sldId id="435"/>
            <p14:sldId id="436"/>
            <p14:sldId id="437"/>
            <p14:sldId id="439"/>
            <p14:sldId id="440"/>
            <p14:sldId id="441"/>
            <p14:sldId id="442"/>
            <p14:sldId id="443"/>
            <p14:sldId id="444"/>
            <p14:sldId id="445"/>
            <p14:sldId id="428"/>
            <p14:sldId id="446"/>
            <p14:sldId id="447"/>
            <p14:sldId id="448"/>
            <p14:sldId id="450"/>
            <p14:sldId id="451"/>
            <p14:sldId id="453"/>
            <p14:sldId id="452"/>
            <p14:sldId id="429"/>
            <p14:sldId id="454"/>
            <p14:sldId id="455"/>
            <p14:sldId id="456"/>
            <p14:sldId id="457"/>
            <p14:sldId id="458"/>
            <p14:sldId id="460"/>
            <p14:sldId id="459"/>
          </p14:sldIdLst>
        </p14:section>
      </p14:sectionLst>
    </p:ext>
    <p:ext uri="{EFAFB233-063F-42B5-8137-9DF3F51BA10A}">
      <p15:sldGuideLst xmlns:p15="http://schemas.microsoft.com/office/powerpoint/2012/main">
        <p15:guide id="1" orient="horz" pos="2195"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5A5D"/>
    <a:srgbClr val="B53132"/>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9" autoAdjust="0"/>
    <p:restoredTop sz="94660"/>
  </p:normalViewPr>
  <p:slideViewPr>
    <p:cSldViewPr snapToGrid="0" showGuides="1">
      <p:cViewPr varScale="1">
        <p:scale>
          <a:sx n="87" d="100"/>
          <a:sy n="87" d="100"/>
        </p:scale>
        <p:origin x="1236" y="56"/>
      </p:cViewPr>
      <p:guideLst>
        <p:guide orient="horz" pos="2195"/>
        <p:guide pos="2880"/>
      </p:guideLst>
    </p:cSldViewPr>
  </p:slideViewPr>
  <p:notesTextViewPr>
    <p:cViewPr>
      <p:scale>
        <a:sx n="1" d="1"/>
        <a:sy n="1" d="1"/>
      </p:scale>
      <p:origin x="0" y="0"/>
    </p:cViewPr>
  </p:notesText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2D5A4C-0DFB-4F0F-868E-FE419C877B51}" type="datetimeFigureOut">
              <a:rPr lang="zh-CN" altLang="en-US" smtClean="0"/>
              <a:t>2024/10/17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A0F3C9-F3DD-4291-AD83-792F0DF4329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C68A1-DC71-423D-AF53-B1392B74E4B1}" type="datetimeFigureOut">
              <a:rPr lang="zh-CN" altLang="en-US" smtClean="0"/>
              <a:t>2024/10/17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C2DD3-F322-44B9-B682-21757949A48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10</a:t>
            </a:fld>
            <a:endParaRPr lang="zh-CN" altLang="en-US"/>
          </a:p>
        </p:txBody>
      </p:sp>
    </p:spTree>
    <p:extLst>
      <p:ext uri="{BB962C8B-B14F-4D97-AF65-F5344CB8AC3E}">
        <p14:creationId xmlns:p14="http://schemas.microsoft.com/office/powerpoint/2010/main" val="1713622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11</a:t>
            </a:fld>
            <a:endParaRPr lang="zh-CN" altLang="en-US"/>
          </a:p>
        </p:txBody>
      </p:sp>
    </p:spTree>
    <p:extLst>
      <p:ext uri="{BB962C8B-B14F-4D97-AF65-F5344CB8AC3E}">
        <p14:creationId xmlns:p14="http://schemas.microsoft.com/office/powerpoint/2010/main" val="113311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12</a:t>
            </a:fld>
            <a:endParaRPr lang="zh-CN" altLang="en-US"/>
          </a:p>
        </p:txBody>
      </p:sp>
    </p:spTree>
    <p:extLst>
      <p:ext uri="{BB962C8B-B14F-4D97-AF65-F5344CB8AC3E}">
        <p14:creationId xmlns:p14="http://schemas.microsoft.com/office/powerpoint/2010/main" val="2399299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13</a:t>
            </a:fld>
            <a:endParaRPr lang="zh-CN" altLang="en-US"/>
          </a:p>
        </p:txBody>
      </p:sp>
    </p:spTree>
    <p:extLst>
      <p:ext uri="{BB962C8B-B14F-4D97-AF65-F5344CB8AC3E}">
        <p14:creationId xmlns:p14="http://schemas.microsoft.com/office/powerpoint/2010/main" val="3650327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14</a:t>
            </a:fld>
            <a:endParaRPr lang="zh-CN" altLang="en-US"/>
          </a:p>
        </p:txBody>
      </p:sp>
    </p:spTree>
    <p:extLst>
      <p:ext uri="{BB962C8B-B14F-4D97-AF65-F5344CB8AC3E}">
        <p14:creationId xmlns:p14="http://schemas.microsoft.com/office/powerpoint/2010/main" val="4255181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15</a:t>
            </a:fld>
            <a:endParaRPr lang="zh-CN" altLang="en-US"/>
          </a:p>
        </p:txBody>
      </p:sp>
    </p:spTree>
    <p:extLst>
      <p:ext uri="{BB962C8B-B14F-4D97-AF65-F5344CB8AC3E}">
        <p14:creationId xmlns:p14="http://schemas.microsoft.com/office/powerpoint/2010/main" val="1248005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16</a:t>
            </a:fld>
            <a:endParaRPr lang="zh-CN" altLang="en-US"/>
          </a:p>
        </p:txBody>
      </p:sp>
    </p:spTree>
    <p:extLst>
      <p:ext uri="{BB962C8B-B14F-4D97-AF65-F5344CB8AC3E}">
        <p14:creationId xmlns:p14="http://schemas.microsoft.com/office/powerpoint/2010/main" val="480409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17</a:t>
            </a:fld>
            <a:endParaRPr lang="zh-CN" altLang="en-US"/>
          </a:p>
        </p:txBody>
      </p:sp>
    </p:spTree>
    <p:extLst>
      <p:ext uri="{BB962C8B-B14F-4D97-AF65-F5344CB8AC3E}">
        <p14:creationId xmlns:p14="http://schemas.microsoft.com/office/powerpoint/2010/main" val="1616676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18</a:t>
            </a:fld>
            <a:endParaRPr lang="zh-CN" altLang="en-US"/>
          </a:p>
        </p:txBody>
      </p:sp>
    </p:spTree>
    <p:extLst>
      <p:ext uri="{BB962C8B-B14F-4D97-AF65-F5344CB8AC3E}">
        <p14:creationId xmlns:p14="http://schemas.microsoft.com/office/powerpoint/2010/main" val="67898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19</a:t>
            </a:fld>
            <a:endParaRPr lang="zh-CN" altLang="en-US"/>
          </a:p>
        </p:txBody>
      </p:sp>
    </p:spTree>
    <p:extLst>
      <p:ext uri="{BB962C8B-B14F-4D97-AF65-F5344CB8AC3E}">
        <p14:creationId xmlns:p14="http://schemas.microsoft.com/office/powerpoint/2010/main" val="4132004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20</a:t>
            </a:fld>
            <a:endParaRPr lang="zh-CN" altLang="en-US"/>
          </a:p>
        </p:txBody>
      </p:sp>
    </p:spTree>
    <p:extLst>
      <p:ext uri="{BB962C8B-B14F-4D97-AF65-F5344CB8AC3E}">
        <p14:creationId xmlns:p14="http://schemas.microsoft.com/office/powerpoint/2010/main" val="1011301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21</a:t>
            </a:fld>
            <a:endParaRPr lang="zh-CN" altLang="en-US"/>
          </a:p>
        </p:txBody>
      </p:sp>
    </p:spTree>
    <p:extLst>
      <p:ext uri="{BB962C8B-B14F-4D97-AF65-F5344CB8AC3E}">
        <p14:creationId xmlns:p14="http://schemas.microsoft.com/office/powerpoint/2010/main" val="829677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22</a:t>
            </a:fld>
            <a:endParaRPr lang="zh-CN" altLang="en-US"/>
          </a:p>
        </p:txBody>
      </p:sp>
    </p:spTree>
    <p:extLst>
      <p:ext uri="{BB962C8B-B14F-4D97-AF65-F5344CB8AC3E}">
        <p14:creationId xmlns:p14="http://schemas.microsoft.com/office/powerpoint/2010/main" val="329565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23</a:t>
            </a:fld>
            <a:endParaRPr lang="zh-CN" altLang="en-US"/>
          </a:p>
        </p:txBody>
      </p:sp>
    </p:spTree>
    <p:extLst>
      <p:ext uri="{BB962C8B-B14F-4D97-AF65-F5344CB8AC3E}">
        <p14:creationId xmlns:p14="http://schemas.microsoft.com/office/powerpoint/2010/main" val="2632392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24</a:t>
            </a:fld>
            <a:endParaRPr lang="zh-CN" altLang="en-US"/>
          </a:p>
        </p:txBody>
      </p:sp>
    </p:spTree>
    <p:extLst>
      <p:ext uri="{BB962C8B-B14F-4D97-AF65-F5344CB8AC3E}">
        <p14:creationId xmlns:p14="http://schemas.microsoft.com/office/powerpoint/2010/main" val="2495317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25</a:t>
            </a:fld>
            <a:endParaRPr lang="zh-CN" altLang="en-US"/>
          </a:p>
        </p:txBody>
      </p:sp>
    </p:spTree>
    <p:extLst>
      <p:ext uri="{BB962C8B-B14F-4D97-AF65-F5344CB8AC3E}">
        <p14:creationId xmlns:p14="http://schemas.microsoft.com/office/powerpoint/2010/main" val="2464331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26</a:t>
            </a:fld>
            <a:endParaRPr lang="zh-CN" altLang="en-US"/>
          </a:p>
        </p:txBody>
      </p:sp>
    </p:spTree>
    <p:extLst>
      <p:ext uri="{BB962C8B-B14F-4D97-AF65-F5344CB8AC3E}">
        <p14:creationId xmlns:p14="http://schemas.microsoft.com/office/powerpoint/2010/main" val="1921329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27</a:t>
            </a:fld>
            <a:endParaRPr lang="zh-CN" altLang="en-US"/>
          </a:p>
        </p:txBody>
      </p:sp>
    </p:spTree>
    <p:extLst>
      <p:ext uri="{BB962C8B-B14F-4D97-AF65-F5344CB8AC3E}">
        <p14:creationId xmlns:p14="http://schemas.microsoft.com/office/powerpoint/2010/main" val="2052740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28</a:t>
            </a:fld>
            <a:endParaRPr lang="zh-CN" altLang="en-US"/>
          </a:p>
        </p:txBody>
      </p:sp>
    </p:spTree>
    <p:extLst>
      <p:ext uri="{BB962C8B-B14F-4D97-AF65-F5344CB8AC3E}">
        <p14:creationId xmlns:p14="http://schemas.microsoft.com/office/powerpoint/2010/main" val="1674588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29</a:t>
            </a:fld>
            <a:endParaRPr lang="zh-CN" altLang="en-US"/>
          </a:p>
        </p:txBody>
      </p:sp>
    </p:spTree>
    <p:extLst>
      <p:ext uri="{BB962C8B-B14F-4D97-AF65-F5344CB8AC3E}">
        <p14:creationId xmlns:p14="http://schemas.microsoft.com/office/powerpoint/2010/main" val="3260798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30</a:t>
            </a:fld>
            <a:endParaRPr lang="zh-CN" altLang="en-US"/>
          </a:p>
        </p:txBody>
      </p:sp>
    </p:spTree>
    <p:extLst>
      <p:ext uri="{BB962C8B-B14F-4D97-AF65-F5344CB8AC3E}">
        <p14:creationId xmlns:p14="http://schemas.microsoft.com/office/powerpoint/2010/main" val="440397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31</a:t>
            </a:fld>
            <a:endParaRPr lang="zh-CN" altLang="en-US"/>
          </a:p>
        </p:txBody>
      </p:sp>
    </p:spTree>
    <p:extLst>
      <p:ext uri="{BB962C8B-B14F-4D97-AF65-F5344CB8AC3E}">
        <p14:creationId xmlns:p14="http://schemas.microsoft.com/office/powerpoint/2010/main" val="2301925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32</a:t>
            </a:fld>
            <a:endParaRPr lang="zh-CN" altLang="en-US"/>
          </a:p>
        </p:txBody>
      </p:sp>
    </p:spTree>
    <p:extLst>
      <p:ext uri="{BB962C8B-B14F-4D97-AF65-F5344CB8AC3E}">
        <p14:creationId xmlns:p14="http://schemas.microsoft.com/office/powerpoint/2010/main" val="1048129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33</a:t>
            </a:fld>
            <a:endParaRPr lang="zh-CN" altLang="en-US"/>
          </a:p>
        </p:txBody>
      </p:sp>
    </p:spTree>
    <p:extLst>
      <p:ext uri="{BB962C8B-B14F-4D97-AF65-F5344CB8AC3E}">
        <p14:creationId xmlns:p14="http://schemas.microsoft.com/office/powerpoint/2010/main" val="3815618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34</a:t>
            </a:fld>
            <a:endParaRPr lang="zh-CN" altLang="en-US"/>
          </a:p>
        </p:txBody>
      </p:sp>
    </p:spTree>
    <p:extLst>
      <p:ext uri="{BB962C8B-B14F-4D97-AF65-F5344CB8AC3E}">
        <p14:creationId xmlns:p14="http://schemas.microsoft.com/office/powerpoint/2010/main" val="262022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35</a:t>
            </a:fld>
            <a:endParaRPr lang="zh-CN" altLang="en-US"/>
          </a:p>
        </p:txBody>
      </p:sp>
    </p:spTree>
    <p:extLst>
      <p:ext uri="{BB962C8B-B14F-4D97-AF65-F5344CB8AC3E}">
        <p14:creationId xmlns:p14="http://schemas.microsoft.com/office/powerpoint/2010/main" val="828763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36</a:t>
            </a:fld>
            <a:endParaRPr lang="zh-CN" altLang="en-US"/>
          </a:p>
        </p:txBody>
      </p:sp>
    </p:spTree>
    <p:extLst>
      <p:ext uri="{BB962C8B-B14F-4D97-AF65-F5344CB8AC3E}">
        <p14:creationId xmlns:p14="http://schemas.microsoft.com/office/powerpoint/2010/main" val="4123077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37</a:t>
            </a:fld>
            <a:endParaRPr lang="zh-CN" altLang="en-US"/>
          </a:p>
        </p:txBody>
      </p:sp>
    </p:spTree>
    <p:extLst>
      <p:ext uri="{BB962C8B-B14F-4D97-AF65-F5344CB8AC3E}">
        <p14:creationId xmlns:p14="http://schemas.microsoft.com/office/powerpoint/2010/main" val="309421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38</a:t>
            </a:fld>
            <a:endParaRPr lang="zh-CN" altLang="en-US"/>
          </a:p>
        </p:txBody>
      </p:sp>
    </p:spTree>
    <p:extLst>
      <p:ext uri="{BB962C8B-B14F-4D97-AF65-F5344CB8AC3E}">
        <p14:creationId xmlns:p14="http://schemas.microsoft.com/office/powerpoint/2010/main" val="1459186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4</a:t>
            </a:fld>
            <a:endParaRPr lang="zh-CN" altLang="en-US"/>
          </a:p>
        </p:txBody>
      </p:sp>
    </p:spTree>
    <p:extLst>
      <p:ext uri="{BB962C8B-B14F-4D97-AF65-F5344CB8AC3E}">
        <p14:creationId xmlns:p14="http://schemas.microsoft.com/office/powerpoint/2010/main" val="321595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5</a:t>
            </a:fld>
            <a:endParaRPr lang="zh-CN" altLang="en-US"/>
          </a:p>
        </p:txBody>
      </p:sp>
    </p:spTree>
    <p:extLst>
      <p:ext uri="{BB962C8B-B14F-4D97-AF65-F5344CB8AC3E}">
        <p14:creationId xmlns:p14="http://schemas.microsoft.com/office/powerpoint/2010/main" val="2696909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6</a:t>
            </a:fld>
            <a:endParaRPr lang="zh-CN" altLang="en-US"/>
          </a:p>
        </p:txBody>
      </p:sp>
    </p:spTree>
    <p:extLst>
      <p:ext uri="{BB962C8B-B14F-4D97-AF65-F5344CB8AC3E}">
        <p14:creationId xmlns:p14="http://schemas.microsoft.com/office/powerpoint/2010/main" val="128415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7</a:t>
            </a:fld>
            <a:endParaRPr lang="zh-CN" altLang="en-US"/>
          </a:p>
        </p:txBody>
      </p:sp>
    </p:spTree>
    <p:extLst>
      <p:ext uri="{BB962C8B-B14F-4D97-AF65-F5344CB8AC3E}">
        <p14:creationId xmlns:p14="http://schemas.microsoft.com/office/powerpoint/2010/main" val="3967222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8</a:t>
            </a:fld>
            <a:endParaRPr lang="zh-CN" altLang="en-US"/>
          </a:p>
        </p:txBody>
      </p:sp>
    </p:spTree>
    <p:extLst>
      <p:ext uri="{BB962C8B-B14F-4D97-AF65-F5344CB8AC3E}">
        <p14:creationId xmlns:p14="http://schemas.microsoft.com/office/powerpoint/2010/main" val="3438435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EC2DD3-F322-44B9-B682-21757949A48A}" type="slidenum">
              <a:rPr lang="zh-CN" altLang="en-US" smtClean="0"/>
              <a:t>9</a:t>
            </a:fld>
            <a:endParaRPr lang="zh-CN" altLang="en-US"/>
          </a:p>
        </p:txBody>
      </p:sp>
    </p:spTree>
    <p:extLst>
      <p:ext uri="{BB962C8B-B14F-4D97-AF65-F5344CB8AC3E}">
        <p14:creationId xmlns:p14="http://schemas.microsoft.com/office/powerpoint/2010/main" val="216296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F3269D-51BB-4135-9D7F-7CA81D23812E}" type="slidenum">
              <a:rPr lang="zh-CN" altLang="en-US" smtClean="0"/>
              <a:t>‹#›</a:t>
            </a:fld>
            <a:endParaRPr lang="zh-CN" altLang="en-US"/>
          </a:p>
        </p:txBody>
      </p:sp>
      <p:sp>
        <p:nvSpPr>
          <p:cNvPr id="7" name="矩形 6">
            <a:extLst>
              <a:ext uri="{FF2B5EF4-FFF2-40B4-BE49-F238E27FC236}">
                <a16:creationId xmlns:a16="http://schemas.microsoft.com/office/drawing/2014/main" id="{DFCA2F66-E275-D096-EE61-BE16ACEB15C9}"/>
              </a:ext>
            </a:extLst>
          </p:cNvPr>
          <p:cNvSpPr/>
          <p:nvPr userDrawn="1">
            <p:custDataLst>
              <p:tags r:id="rId1"/>
            </p:custDataLst>
          </p:nvPr>
        </p:nvSpPr>
        <p:spPr>
          <a:xfrm>
            <a:off x="2" y="3"/>
            <a:ext cx="9287351" cy="6857365"/>
          </a:xfrm>
          <a:prstGeom prst="rect">
            <a:avLst/>
          </a:prstGeom>
          <a:blipFill dpi="0" rotWithShape="1">
            <a:blip r:embed="rId3">
              <a:alphaModFix amt="3000"/>
            </a:blip>
            <a:srcRect/>
            <a:tile tx="0" ty="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42555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F3269D-51BB-4135-9D7F-7CA81D23812E}" type="slidenum">
              <a:rPr lang="zh-CN" altLang="en-US" smtClean="0"/>
              <a:t>‹#›</a:t>
            </a:fld>
            <a:endParaRPr lang="zh-CN" altLang="en-US"/>
          </a:p>
        </p:txBody>
      </p:sp>
    </p:spTree>
    <p:extLst>
      <p:ext uri="{BB962C8B-B14F-4D97-AF65-F5344CB8AC3E}">
        <p14:creationId xmlns:p14="http://schemas.microsoft.com/office/powerpoint/2010/main" val="4098956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F3269D-51BB-4135-9D7F-7CA81D23812E}" type="slidenum">
              <a:rPr lang="zh-CN" altLang="en-US" smtClean="0"/>
              <a:t>‹#›</a:t>
            </a:fld>
            <a:endParaRPr lang="zh-CN" altLang="en-US"/>
          </a:p>
        </p:txBody>
      </p:sp>
    </p:spTree>
    <p:extLst>
      <p:ext uri="{BB962C8B-B14F-4D97-AF65-F5344CB8AC3E}">
        <p14:creationId xmlns:p14="http://schemas.microsoft.com/office/powerpoint/2010/main" val="191211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样机3">
    <p:spTree>
      <p:nvGrpSpPr>
        <p:cNvPr id="1" name=""/>
        <p:cNvGrpSpPr/>
        <p:nvPr/>
      </p:nvGrpSpPr>
      <p:grpSpPr>
        <a:xfrm>
          <a:off x="0" y="0"/>
          <a:ext cx="0" cy="0"/>
          <a:chOff x="0" y="0"/>
          <a:chExt cx="0" cy="0"/>
        </a:xfrm>
      </p:grpSpPr>
      <p:sp>
        <p:nvSpPr>
          <p:cNvPr id="13" name="矩形 12"/>
          <p:cNvSpPr/>
          <p:nvPr userDrawn="1"/>
        </p:nvSpPr>
        <p:spPr>
          <a:xfrm>
            <a:off x="0" y="2692400"/>
            <a:ext cx="9144000" cy="2159000"/>
          </a:xfrm>
          <a:prstGeom prst="rect">
            <a:avLst/>
          </a:prstGeom>
          <a:gradFill flip="none" rotWithShape="1">
            <a:gsLst>
              <a:gs pos="0">
                <a:srgbClr val="B53132"/>
              </a:gs>
              <a:gs pos="100000">
                <a:srgbClr val="DC5A5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日期占位符 1"/>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F3269D-51BB-4135-9D7F-7CA81D23812E}" type="slidenum">
              <a:rPr lang="zh-CN" altLang="en-US" smtClean="0"/>
              <a:t>‹#›</a:t>
            </a:fld>
            <a:endParaRPr lang="zh-CN" altLang="en-US"/>
          </a:p>
        </p:txBody>
      </p:sp>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l="7912" t="4985" r="7595" b="7042"/>
          <a:stretch>
            <a:fillRect/>
          </a:stretch>
        </p:blipFill>
        <p:spPr>
          <a:xfrm>
            <a:off x="414338" y="819150"/>
            <a:ext cx="3814763" cy="5295900"/>
          </a:xfrm>
          <a:prstGeom prst="rect">
            <a:avLst/>
          </a:prstGeom>
        </p:spPr>
      </p:pic>
      <p:sp>
        <p:nvSpPr>
          <p:cNvPr id="12" name="图片占位符 11"/>
          <p:cNvSpPr>
            <a:spLocks noGrp="1"/>
          </p:cNvSpPr>
          <p:nvPr>
            <p:ph type="pic" sz="quarter" idx="13"/>
          </p:nvPr>
        </p:nvSpPr>
        <p:spPr>
          <a:xfrm>
            <a:off x="1343025" y="1428750"/>
            <a:ext cx="2350294" cy="4152900"/>
          </a:xfrm>
        </p:spPr>
        <p:txBody>
          <a:bodyPr/>
          <a:lstStyle/>
          <a:p>
            <a:endParaRPr lang="zh-CN" altLang="en-US"/>
          </a:p>
        </p:txBody>
      </p:sp>
      <p:pic>
        <p:nvPicPr>
          <p:cNvPr id="5" name="图片 4" descr="上海电力大学LOGO矢量图_编号003"/>
          <p:cNvPicPr>
            <a:picLocks noChangeAspect="1"/>
          </p:cNvPicPr>
          <p:nvPr userDrawn="1">
            <p:custDataLst>
              <p:tags r:id="rId1"/>
            </p:custDataLst>
          </p:nvPr>
        </p:nvPicPr>
        <p:blipFill>
          <a:blip r:embed="rId4"/>
          <a:stretch>
            <a:fillRect/>
          </a:stretch>
        </p:blipFill>
        <p:spPr>
          <a:xfrm>
            <a:off x="7366159" y="425450"/>
            <a:ext cx="1661160" cy="40513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样机2">
    <p:spTree>
      <p:nvGrpSpPr>
        <p:cNvPr id="1" name=""/>
        <p:cNvGrpSpPr/>
        <p:nvPr/>
      </p:nvGrpSpPr>
      <p:grpSpPr>
        <a:xfrm>
          <a:off x="0" y="0"/>
          <a:ext cx="0" cy="0"/>
          <a:chOff x="0" y="0"/>
          <a:chExt cx="0" cy="0"/>
        </a:xfrm>
      </p:grpSpPr>
      <p:sp>
        <p:nvSpPr>
          <p:cNvPr id="7" name="图片占位符 6"/>
          <p:cNvSpPr>
            <a:spLocks noGrp="1"/>
          </p:cNvSpPr>
          <p:nvPr>
            <p:ph type="pic" sz="quarter" idx="13"/>
          </p:nvPr>
        </p:nvSpPr>
        <p:spPr>
          <a:xfrm>
            <a:off x="1419225" y="906779"/>
            <a:ext cx="1771650" cy="5321300"/>
          </a:xfrm>
          <a:prstGeom prst="roundRect">
            <a:avLst>
              <a:gd name="adj" fmla="val 10215"/>
            </a:avLst>
          </a:prstGeom>
        </p:spPr>
        <p:txBody>
          <a:bodyPr/>
          <a:lstStyle/>
          <a:p>
            <a:endParaRPr lang="zh-CN" altLang="en-US"/>
          </a:p>
        </p:txBody>
      </p:sp>
      <p:sp>
        <p:nvSpPr>
          <p:cNvPr id="2" name="日期占位符 1"/>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F3269D-51BB-4135-9D7F-7CA81D23812E}" type="slidenum">
              <a:rPr lang="zh-CN" altLang="en-US" smtClean="0"/>
              <a:t>‹#›</a:t>
            </a:fld>
            <a:endParaRPr lang="zh-CN" altLang="en-US"/>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4564" y="781543"/>
            <a:ext cx="2020136" cy="5605115"/>
          </a:xfrm>
          <a:prstGeom prst="rect">
            <a:avLst/>
          </a:prstGeom>
          <a:effectLst>
            <a:outerShdw blurRad="254000" sx="102000" sy="102000" algn="ctr" rotWithShape="0">
              <a:prstClr val="black">
                <a:alpha val="20000"/>
              </a:prstClr>
            </a:outerShdw>
          </a:effectLst>
        </p:spPr>
      </p:pic>
      <p:pic>
        <p:nvPicPr>
          <p:cNvPr id="5" name="图片 4" descr="上海电力大学LOGO矢量图_编号003"/>
          <p:cNvPicPr>
            <a:picLocks noChangeAspect="1"/>
          </p:cNvPicPr>
          <p:nvPr userDrawn="1">
            <p:custDataLst>
              <p:tags r:id="rId1"/>
            </p:custDataLst>
          </p:nvPr>
        </p:nvPicPr>
        <p:blipFill>
          <a:blip r:embed="rId4"/>
          <a:stretch>
            <a:fillRect/>
          </a:stretch>
        </p:blipFill>
        <p:spPr>
          <a:xfrm>
            <a:off x="7366159" y="425450"/>
            <a:ext cx="1661160" cy="40513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样机1">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F3269D-51BB-4135-9D7F-7CA81D23812E}" type="slidenum">
              <a:rPr lang="zh-CN" altLang="en-US" smtClean="0"/>
              <a:t>‹#›</a:t>
            </a:fld>
            <a:endParaRPr lang="zh-CN" altLang="en-US"/>
          </a:p>
        </p:txBody>
      </p:sp>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110" y="1633259"/>
            <a:ext cx="5295974" cy="4171739"/>
          </a:xfrm>
          <a:prstGeom prst="rect">
            <a:avLst/>
          </a:prstGeom>
        </p:spPr>
      </p:pic>
      <p:sp>
        <p:nvSpPr>
          <p:cNvPr id="7" name="图片占位符 6"/>
          <p:cNvSpPr>
            <a:spLocks noGrp="1"/>
          </p:cNvSpPr>
          <p:nvPr>
            <p:ph type="pic" sz="quarter" idx="13"/>
          </p:nvPr>
        </p:nvSpPr>
        <p:spPr>
          <a:xfrm>
            <a:off x="1157288" y="1912620"/>
            <a:ext cx="3971925" cy="3307080"/>
          </a:xfrm>
        </p:spPr>
        <p:txBody>
          <a:bodyPr/>
          <a:lstStyle/>
          <a:p>
            <a:endParaRPr lang="zh-CN" altLang="en-US"/>
          </a:p>
        </p:txBody>
      </p:sp>
      <p:pic>
        <p:nvPicPr>
          <p:cNvPr id="5" name="图片 4" descr="上海电力大学LOGO矢量图_编号003"/>
          <p:cNvPicPr>
            <a:picLocks noChangeAspect="1"/>
          </p:cNvPicPr>
          <p:nvPr userDrawn="1">
            <p:custDataLst>
              <p:tags r:id="rId1"/>
            </p:custDataLst>
          </p:nvPr>
        </p:nvPicPr>
        <p:blipFill>
          <a:blip r:embed="rId4"/>
          <a:stretch>
            <a:fillRect/>
          </a:stretch>
        </p:blipFill>
        <p:spPr>
          <a:xfrm>
            <a:off x="7366159" y="425450"/>
            <a:ext cx="1661160" cy="40513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样机4">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F3269D-51BB-4135-9D7F-7CA81D23812E}" type="slidenum">
              <a:rPr lang="zh-CN" altLang="en-US" smtClean="0"/>
              <a:t>‹#›</a:t>
            </a:fld>
            <a:endParaRPr lang="zh-CN" altLang="en-US"/>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147" y="1985929"/>
            <a:ext cx="3327709" cy="3387635"/>
          </a:xfrm>
          <a:prstGeom prst="rect">
            <a:avLst/>
          </a:prstGeom>
        </p:spPr>
      </p:pic>
      <p:sp>
        <p:nvSpPr>
          <p:cNvPr id="7" name="图片占位符 6"/>
          <p:cNvSpPr>
            <a:spLocks noGrp="1"/>
          </p:cNvSpPr>
          <p:nvPr>
            <p:ph type="pic" sz="quarter" idx="13"/>
          </p:nvPr>
        </p:nvSpPr>
        <p:spPr>
          <a:xfrm>
            <a:off x="2993233" y="2092986"/>
            <a:ext cx="3136106" cy="2228850"/>
          </a:xfrm>
        </p:spPr>
        <p:txBody>
          <a:bodyPr/>
          <a:lstStyle/>
          <a:p>
            <a:endParaRPr lang="zh-CN" altLang="en-US"/>
          </a:p>
        </p:txBody>
      </p:sp>
      <p:pic>
        <p:nvPicPr>
          <p:cNvPr id="6" name="图片 5" descr="上海电力大学LOGO矢量图_编号003"/>
          <p:cNvPicPr>
            <a:picLocks noChangeAspect="1"/>
          </p:cNvPicPr>
          <p:nvPr userDrawn="1">
            <p:custDataLst>
              <p:tags r:id="rId1"/>
            </p:custDataLst>
          </p:nvPr>
        </p:nvPicPr>
        <p:blipFill>
          <a:blip r:embed="rId4"/>
          <a:stretch>
            <a:fillRect/>
          </a:stretch>
        </p:blipFill>
        <p:spPr>
          <a:xfrm>
            <a:off x="7366159" y="425450"/>
            <a:ext cx="1661160" cy="40513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样机5">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F3269D-51BB-4135-9D7F-7CA81D23812E}" type="slidenum">
              <a:rPr lang="zh-CN" altLang="en-US" smtClean="0"/>
              <a:t>‹#›</a:t>
            </a:fld>
            <a:endParaRPr lang="zh-CN" altLang="en-US"/>
          </a:p>
        </p:txBody>
      </p:sp>
      <p:sp>
        <p:nvSpPr>
          <p:cNvPr id="6" name="矩形 5"/>
          <p:cNvSpPr/>
          <p:nvPr userDrawn="1"/>
        </p:nvSpPr>
        <p:spPr>
          <a:xfrm>
            <a:off x="0" y="3429000"/>
            <a:ext cx="9144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32165" y="1044405"/>
            <a:ext cx="4079672" cy="3447164"/>
          </a:xfrm>
          <a:prstGeom prst="rect">
            <a:avLst/>
          </a:prstGeom>
        </p:spPr>
      </p:pic>
      <p:sp>
        <p:nvSpPr>
          <p:cNvPr id="11" name="图片占位符 10"/>
          <p:cNvSpPr>
            <a:spLocks noGrp="1"/>
          </p:cNvSpPr>
          <p:nvPr>
            <p:ph type="pic" sz="quarter" idx="13"/>
          </p:nvPr>
        </p:nvSpPr>
        <p:spPr>
          <a:xfrm>
            <a:off x="3062288" y="1225553"/>
            <a:ext cx="3019425" cy="2544763"/>
          </a:xfrm>
        </p:spPr>
        <p:txBody>
          <a:bodyPr/>
          <a:lstStyle/>
          <a:p>
            <a:endParaRPr lang="zh-CN" altLang="en-US"/>
          </a:p>
        </p:txBody>
      </p:sp>
      <p:pic>
        <p:nvPicPr>
          <p:cNvPr id="5" name="图片 4" descr="上海电力大学LOGO矢量图_编号003"/>
          <p:cNvPicPr>
            <a:picLocks noChangeAspect="1"/>
          </p:cNvPicPr>
          <p:nvPr userDrawn="1">
            <p:custDataLst>
              <p:tags r:id="rId1"/>
            </p:custDataLst>
          </p:nvPr>
        </p:nvPicPr>
        <p:blipFill>
          <a:blip r:embed="rId4"/>
          <a:stretch>
            <a:fillRect/>
          </a:stretch>
        </p:blipFill>
        <p:spPr>
          <a:xfrm>
            <a:off x="7366159" y="425450"/>
            <a:ext cx="1661160" cy="4051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F3269D-51BB-4135-9D7F-7CA81D23812E}" type="slidenum">
              <a:rPr lang="zh-CN" altLang="en-US" smtClean="0"/>
              <a:t>‹#›</a:t>
            </a:fld>
            <a:endParaRPr lang="zh-CN" altLang="en-US"/>
          </a:p>
        </p:txBody>
      </p:sp>
    </p:spTree>
    <p:extLst>
      <p:ext uri="{BB962C8B-B14F-4D97-AF65-F5344CB8AC3E}">
        <p14:creationId xmlns:p14="http://schemas.microsoft.com/office/powerpoint/2010/main" val="44464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4F3269D-51BB-4135-9D7F-7CA81D23812E}" type="slidenum">
              <a:rPr lang="zh-CN" altLang="en-US" smtClean="0"/>
              <a:t>‹#›</a:t>
            </a:fld>
            <a:endParaRPr lang="zh-CN" altLang="en-US"/>
          </a:p>
        </p:txBody>
      </p:sp>
    </p:spTree>
    <p:extLst>
      <p:ext uri="{BB962C8B-B14F-4D97-AF65-F5344CB8AC3E}">
        <p14:creationId xmlns:p14="http://schemas.microsoft.com/office/powerpoint/2010/main" val="2569564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F3269D-51BB-4135-9D7F-7CA81D23812E}" type="slidenum">
              <a:rPr lang="zh-CN" altLang="en-US" smtClean="0"/>
              <a:t>‹#›</a:t>
            </a:fld>
            <a:endParaRPr lang="zh-CN" altLang="en-US"/>
          </a:p>
        </p:txBody>
      </p:sp>
    </p:spTree>
    <p:extLst>
      <p:ext uri="{BB962C8B-B14F-4D97-AF65-F5344CB8AC3E}">
        <p14:creationId xmlns:p14="http://schemas.microsoft.com/office/powerpoint/2010/main" val="1338967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4F3269D-51BB-4135-9D7F-7CA81D23812E}" type="slidenum">
              <a:rPr lang="zh-CN" altLang="en-US" smtClean="0"/>
              <a:t>‹#›</a:t>
            </a:fld>
            <a:endParaRPr lang="zh-CN" altLang="en-US"/>
          </a:p>
        </p:txBody>
      </p:sp>
    </p:spTree>
    <p:extLst>
      <p:ext uri="{BB962C8B-B14F-4D97-AF65-F5344CB8AC3E}">
        <p14:creationId xmlns:p14="http://schemas.microsoft.com/office/powerpoint/2010/main" val="2109283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4F3269D-51BB-4135-9D7F-7CA81D23812E}" type="slidenum">
              <a:rPr lang="zh-CN" altLang="en-US" smtClean="0"/>
              <a:t>‹#›</a:t>
            </a:fld>
            <a:endParaRPr lang="zh-CN" altLang="en-US"/>
          </a:p>
        </p:txBody>
      </p:sp>
    </p:spTree>
    <p:extLst>
      <p:ext uri="{BB962C8B-B14F-4D97-AF65-F5344CB8AC3E}">
        <p14:creationId xmlns:p14="http://schemas.microsoft.com/office/powerpoint/2010/main" val="3610322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4F3269D-51BB-4135-9D7F-7CA81D23812E}" type="slidenum">
              <a:rPr lang="zh-CN" altLang="en-US" smtClean="0"/>
              <a:t>‹#›</a:t>
            </a:fld>
            <a:endParaRPr lang="zh-CN" altLang="en-US"/>
          </a:p>
        </p:txBody>
      </p:sp>
    </p:spTree>
    <p:extLst>
      <p:ext uri="{BB962C8B-B14F-4D97-AF65-F5344CB8AC3E}">
        <p14:creationId xmlns:p14="http://schemas.microsoft.com/office/powerpoint/2010/main" val="2248945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F3269D-51BB-4135-9D7F-7CA81D23812E}" type="slidenum">
              <a:rPr lang="zh-CN" altLang="en-US" smtClean="0"/>
              <a:t>‹#›</a:t>
            </a:fld>
            <a:endParaRPr lang="zh-CN" altLang="en-US"/>
          </a:p>
        </p:txBody>
      </p:sp>
    </p:spTree>
    <p:extLst>
      <p:ext uri="{BB962C8B-B14F-4D97-AF65-F5344CB8AC3E}">
        <p14:creationId xmlns:p14="http://schemas.microsoft.com/office/powerpoint/2010/main" val="616968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4E63B7F-BEDC-44E3-891F-8E1DE6767941}" type="datetimeFigureOut">
              <a:rPr lang="zh-CN" altLang="en-US" smtClean="0"/>
              <a:t>2024/10/17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4F3269D-51BB-4135-9D7F-7CA81D23812E}" type="slidenum">
              <a:rPr lang="zh-CN" altLang="en-US" smtClean="0"/>
              <a:t>‹#›</a:t>
            </a:fld>
            <a:endParaRPr lang="zh-CN" altLang="en-US"/>
          </a:p>
        </p:txBody>
      </p:sp>
    </p:spTree>
    <p:extLst>
      <p:ext uri="{BB962C8B-B14F-4D97-AF65-F5344CB8AC3E}">
        <p14:creationId xmlns:p14="http://schemas.microsoft.com/office/powerpoint/2010/main" val="3727431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E63B7F-BEDC-44E3-891F-8E1DE6767941}" type="datetimeFigureOut">
              <a:rPr lang="zh-CN" altLang="en-US" smtClean="0"/>
              <a:t>2024/10/17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3269D-51BB-4135-9D7F-7CA81D23812E}" type="slidenum">
              <a:rPr lang="zh-CN" altLang="en-US" smtClean="0"/>
              <a:t>‹#›</a:t>
            </a:fld>
            <a:endParaRPr lang="zh-CN" altLang="en-US"/>
          </a:p>
        </p:txBody>
      </p:sp>
    </p:spTree>
    <p:extLst>
      <p:ext uri="{BB962C8B-B14F-4D97-AF65-F5344CB8AC3E}">
        <p14:creationId xmlns:p14="http://schemas.microsoft.com/office/powerpoint/2010/main" val="244996339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57" r:id="rId12"/>
    <p:sldLayoutId id="2147483658" r:id="rId13"/>
    <p:sldLayoutId id="2147483659" r:id="rId14"/>
    <p:sldLayoutId id="2147483660" r:id="rId15"/>
    <p:sldLayoutId id="214748366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ingboyue@shiep.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27.tmp"/><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6.tmp"/><Relationship Id="rId4" Type="http://schemas.openxmlformats.org/officeDocument/2006/relationships/image" Target="../media/image25.tmp"/></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6.tmp"/><Relationship Id="rId10" Type="http://schemas.openxmlformats.org/officeDocument/2006/relationships/image" Target="../media/image50.png"/><Relationship Id="rId4" Type="http://schemas.openxmlformats.org/officeDocument/2006/relationships/image" Target="../media/image25.tmp"/><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26.tmp"/><Relationship Id="rId4" Type="http://schemas.openxmlformats.org/officeDocument/2006/relationships/image" Target="../media/image25.tmp"/></Relationships>
</file>

<file path=ppt/slides/_rels/slide15.xml.rels><?xml version="1.0" encoding="UTF-8" standalone="yes"?>
<Relationships xmlns="http://schemas.openxmlformats.org/package/2006/relationships"><Relationship Id="rId8" Type="http://schemas.openxmlformats.org/officeDocument/2006/relationships/image" Target="../media/image28.tmp"/><Relationship Id="rId3" Type="http://schemas.openxmlformats.org/officeDocument/2006/relationships/image" Target="../media/image4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26.tmp"/><Relationship Id="rId4" Type="http://schemas.openxmlformats.org/officeDocument/2006/relationships/image" Target="../media/image25.tmp"/></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9.tmp"/><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1.tmp"/><Relationship Id="rId4" Type="http://schemas.openxmlformats.org/officeDocument/2006/relationships/image" Target="../media/image30.tmp"/></Relationships>
</file>

<file path=ppt/slides/_rels/slide17.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64.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2.png"/><Relationship Id="rId7"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1.png"/><Relationship Id="rId5" Type="http://schemas.openxmlformats.org/officeDocument/2006/relationships/image" Target="../media/image67.png"/><Relationship Id="rId10" Type="http://schemas.openxmlformats.org/officeDocument/2006/relationships/image" Target="../media/image71.png"/><Relationship Id="rId4" Type="http://schemas.microsoft.com/office/2007/relationships/hdphoto" Target="../media/hdphoto1.wdp"/><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3.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1.png"/><Relationship Id="rId7"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75.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4.tmp"/><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68.png"/><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70.png"/><Relationship Id="rId4" Type="http://schemas.microsoft.com/office/2007/relationships/hdphoto" Target="../media/hdphoto7.wdp"/></Relationships>
</file>

<file path=ppt/slides/_rels/slide2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66.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68.png"/><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79.png"/><Relationship Id="rId4" Type="http://schemas.microsoft.com/office/2007/relationships/hdphoto" Target="../media/hdphoto10.wdp"/></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81.png"/><Relationship Id="rId4" Type="http://schemas.microsoft.com/office/2007/relationships/hdphoto" Target="../media/hdphoto12.wdp"/></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7" Type="http://schemas.microsoft.com/office/2007/relationships/hdphoto" Target="../media/hdphoto13.wdp"/><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92.png"/><Relationship Id="rId4" Type="http://schemas.microsoft.com/office/2007/relationships/hdphoto" Target="../media/hdphoto10.wdp"/></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96.png"/><Relationship Id="rId5" Type="http://schemas.microsoft.com/office/2007/relationships/hdphoto" Target="../media/hdphoto14.wdp"/><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85.png"/><Relationship Id="rId4" Type="http://schemas.microsoft.com/office/2007/relationships/hdphoto" Target="../media/hdphoto15.wdp"/></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7" Type="http://schemas.microsoft.com/office/2007/relationships/hdphoto" Target="../media/hdphoto18.wdp"/><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microsoft.com/office/2007/relationships/hdphoto" Target="../media/hdphoto17.wdp"/></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90.png"/><Relationship Id="rId4" Type="http://schemas.microsoft.com/office/2007/relationships/hdphoto" Target="../media/hdphoto19.wdp"/></Relationships>
</file>

<file path=ppt/slides/_rels/slide33.xml.rels><?xml version="1.0" encoding="UTF-8" standalone="yes"?>
<Relationships xmlns="http://schemas.openxmlformats.org/package/2006/relationships"><Relationship Id="rId8" Type="http://schemas.microsoft.com/office/2007/relationships/hdphoto" Target="../media/hdphoto22.wdp"/><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microsoft.com/office/2007/relationships/hdphoto" Target="../media/hdphoto21.wdp"/><Relationship Id="rId5" Type="http://schemas.openxmlformats.org/officeDocument/2006/relationships/image" Target="../media/image93.png"/><Relationship Id="rId4" Type="http://schemas.microsoft.com/office/2007/relationships/hdphoto" Target="../media/hdphoto20.wdp"/></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23.wdp"/></Relationships>
</file>

<file path=ppt/slides/_rels/slide35.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101.png"/><Relationship Id="rId4" Type="http://schemas.microsoft.com/office/2007/relationships/hdphoto" Target="../media/hdphoto24.wdp"/></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microsoft.com/office/2007/relationships/hdphoto" Target="../media/hdphoto27.wdp"/></Relationships>
</file>

<file path=ppt/slides/_rels/slide37.xml.rels><?xml version="1.0" encoding="UTF-8" standalone="yes"?>
<Relationships xmlns="http://schemas.openxmlformats.org/package/2006/relationships"><Relationship Id="rId8" Type="http://schemas.microsoft.com/office/2007/relationships/hdphoto" Target="../media/hdphoto30.wdp"/><Relationship Id="rId3" Type="http://schemas.openxmlformats.org/officeDocument/2006/relationships/image" Target="../media/image104.png"/><Relationship Id="rId7" Type="http://schemas.openxmlformats.org/officeDocument/2006/relationships/image" Target="../media/image106.png"/><Relationship Id="rId12" Type="http://schemas.microsoft.com/office/2007/relationships/hdphoto" Target="../media/hdphoto32.wdp"/><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microsoft.com/office/2007/relationships/hdphoto" Target="../media/hdphoto29.wdp"/><Relationship Id="rId11" Type="http://schemas.openxmlformats.org/officeDocument/2006/relationships/image" Target="../media/image108.png"/><Relationship Id="rId5" Type="http://schemas.openxmlformats.org/officeDocument/2006/relationships/image" Target="../media/image105.png"/><Relationship Id="rId10" Type="http://schemas.microsoft.com/office/2007/relationships/hdphoto" Target="../media/hdphoto31.wdp"/><Relationship Id="rId4" Type="http://schemas.microsoft.com/office/2007/relationships/hdphoto" Target="../media/hdphoto28.wdp"/><Relationship Id="rId9"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s://www.analog.com/en/resources/design-tools-and-calculators/ltspice-simulator.html" TargetMode="External"/><Relationship Id="rId4" Type="http://schemas.openxmlformats.org/officeDocument/2006/relationships/image" Target="../media/image110.tmp"/></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tmp"/><Relationship Id="rId4" Type="http://schemas.openxmlformats.org/officeDocument/2006/relationships/image" Target="../media/image14.tmp"/></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6.jpe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tmp"/><Relationship Id="rId5" Type="http://schemas.openxmlformats.org/officeDocument/2006/relationships/image" Target="../media/image21.jpe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83773" y="2392135"/>
            <a:ext cx="7587343" cy="4465865"/>
          </a:xfrm>
          <a:prstGeom prst="rect">
            <a:avLst/>
          </a:prstGeom>
          <a:solidFill>
            <a:srgbClr val="B5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1" y="2392135"/>
            <a:ext cx="544286" cy="4465865"/>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8599714" y="2392134"/>
            <a:ext cx="544286" cy="4465865"/>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p:cNvSpPr txBox="1"/>
          <p:nvPr/>
        </p:nvSpPr>
        <p:spPr>
          <a:xfrm>
            <a:off x="1250156" y="2851787"/>
            <a:ext cx="6625590" cy="769441"/>
          </a:xfrm>
          <a:prstGeom prst="rect">
            <a:avLst/>
          </a:prstGeom>
          <a:noFill/>
        </p:spPr>
        <p:txBody>
          <a:bodyPr wrap="square" rtlCol="0">
            <a:spAutoFit/>
          </a:bodyPr>
          <a:lstStyle/>
          <a:p>
            <a:pPr algn="ctr"/>
            <a:r>
              <a:rPr lang="zh-CN" altLang="en-US" sz="4400" b="1" dirty="0">
                <a:solidFill>
                  <a:schemeClr val="bg1"/>
                </a:solidFill>
                <a:latin typeface="黑体" panose="02010609060101010101" pitchFamily="49" charset="-122"/>
                <a:ea typeface="黑体" panose="02010609060101010101" pitchFamily="49" charset="-122"/>
              </a:rPr>
              <a:t>模拟集成电路分析与设计</a:t>
            </a:r>
          </a:p>
        </p:txBody>
      </p:sp>
      <p:sp>
        <p:nvSpPr>
          <p:cNvPr id="14" name="文本框 13"/>
          <p:cNvSpPr txBox="1"/>
          <p:nvPr/>
        </p:nvSpPr>
        <p:spPr>
          <a:xfrm>
            <a:off x="1836639" y="3775235"/>
            <a:ext cx="5658917" cy="1930337"/>
          </a:xfrm>
          <a:prstGeom prst="rect">
            <a:avLst/>
          </a:prstGeom>
          <a:noFill/>
        </p:spPr>
        <p:txBody>
          <a:bodyPr wrap="square" rtlCol="0">
            <a:spAutoFit/>
          </a:bodyPr>
          <a:lstStyle/>
          <a:p>
            <a:pPr algn="ctr">
              <a:lnSpc>
                <a:spcPct val="150000"/>
              </a:lnSpc>
            </a:pPr>
            <a:r>
              <a:rPr lang="zh-CN" altLang="en-US" sz="2800" b="1" dirty="0">
                <a:solidFill>
                  <a:schemeClr val="bg1"/>
                </a:solidFill>
                <a:latin typeface="黑体" panose="02010609060101010101" pitchFamily="49" charset="-122"/>
                <a:ea typeface="黑体" panose="02010609060101010101" pitchFamily="49" charset="-122"/>
              </a:rPr>
              <a:t>主讲人：乐应波</a:t>
            </a:r>
            <a:endParaRPr lang="en-US" altLang="zh-CN" sz="2800" b="1" dirty="0">
              <a:solidFill>
                <a:schemeClr val="bg1"/>
              </a:solidFill>
              <a:latin typeface="黑体" panose="02010609060101010101" pitchFamily="49" charset="-122"/>
              <a:ea typeface="黑体" panose="02010609060101010101" pitchFamily="49" charset="-122"/>
            </a:endParaRPr>
          </a:p>
          <a:p>
            <a:pPr algn="ctr">
              <a:lnSpc>
                <a:spcPct val="150000"/>
              </a:lnSpc>
            </a:pPr>
            <a:r>
              <a:rPr lang="zh-CN" altLang="en-US" sz="2800" b="1" dirty="0">
                <a:solidFill>
                  <a:schemeClr val="bg1"/>
                </a:solidFill>
                <a:latin typeface="黑体" panose="02010609060101010101" pitchFamily="49" charset="-122"/>
                <a:ea typeface="黑体" panose="02010609060101010101" pitchFamily="49" charset="-122"/>
              </a:rPr>
              <a:t>邮箱：</a:t>
            </a:r>
            <a:r>
              <a:rPr lang="en-US" altLang="zh-CN" sz="2800" b="1" dirty="0">
                <a:solidFill>
                  <a:schemeClr val="bg1"/>
                </a:solidFill>
                <a:latin typeface="黑体" panose="02010609060101010101" pitchFamily="49" charset="-122"/>
                <a:ea typeface="黑体" panose="02010609060101010101" pitchFamily="49" charset="-122"/>
                <a:hlinkClick r:id="rId3">
                  <a:extLst>
                    <a:ext uri="{A12FA001-AC4F-418D-AE19-62706E023703}">
                      <ahyp:hlinkClr xmlns:ahyp="http://schemas.microsoft.com/office/drawing/2018/hyperlinkcolor" val="tx"/>
                    </a:ext>
                  </a:extLst>
                </a:hlinkClick>
              </a:rPr>
              <a:t>yingboyue@shiep.edu.cn</a:t>
            </a:r>
            <a:endParaRPr lang="en-US" altLang="zh-CN" sz="2800" b="1" dirty="0">
              <a:solidFill>
                <a:schemeClr val="bg1"/>
              </a:solidFill>
              <a:latin typeface="黑体" panose="02010609060101010101" pitchFamily="49" charset="-122"/>
              <a:ea typeface="黑体" panose="02010609060101010101" pitchFamily="49" charset="-122"/>
            </a:endParaRPr>
          </a:p>
          <a:p>
            <a:pPr algn="ctr">
              <a:lnSpc>
                <a:spcPct val="150000"/>
              </a:lnSpc>
            </a:pPr>
            <a:r>
              <a:rPr lang="zh-CN" altLang="en-US" sz="2800" b="1" dirty="0">
                <a:solidFill>
                  <a:schemeClr val="bg1"/>
                </a:solidFill>
                <a:latin typeface="黑体" panose="02010609060101010101" pitchFamily="49" charset="-122"/>
                <a:ea typeface="黑体" panose="02010609060101010101" pitchFamily="49" charset="-122"/>
              </a:rPr>
              <a:t>办公室：电信楼</a:t>
            </a:r>
            <a:r>
              <a:rPr lang="en-US" altLang="zh-CN" sz="2800" b="1" dirty="0">
                <a:solidFill>
                  <a:schemeClr val="bg1"/>
                </a:solidFill>
                <a:latin typeface="黑体" panose="02010609060101010101" pitchFamily="49" charset="-122"/>
                <a:ea typeface="黑体" panose="02010609060101010101" pitchFamily="49" charset="-122"/>
              </a:rPr>
              <a:t>B418</a:t>
            </a:r>
            <a:endParaRPr lang="zh-CN" altLang="en-US" sz="2800" b="1" dirty="0">
              <a:solidFill>
                <a:schemeClr val="bg1"/>
              </a:solidFill>
              <a:latin typeface="黑体" panose="02010609060101010101" pitchFamily="49" charset="-122"/>
              <a:ea typeface="黑体" panose="02010609060101010101" pitchFamily="49" charset="-122"/>
            </a:endParaRPr>
          </a:p>
        </p:txBody>
      </p:sp>
      <p:grpSp>
        <p:nvGrpSpPr>
          <p:cNvPr id="22" name="组合 21"/>
          <p:cNvGrpSpPr/>
          <p:nvPr/>
        </p:nvGrpSpPr>
        <p:grpSpPr>
          <a:xfrm>
            <a:off x="4324887" y="6000749"/>
            <a:ext cx="341210" cy="341210"/>
            <a:chOff x="5772150" y="5431503"/>
            <a:chExt cx="647700" cy="647700"/>
          </a:xfrm>
        </p:grpSpPr>
        <p:sp>
          <p:nvSpPr>
            <p:cNvPr id="20" name="椭圆 19"/>
            <p:cNvSpPr/>
            <p:nvPr/>
          </p:nvSpPr>
          <p:spPr>
            <a:xfrm>
              <a:off x="5772150" y="5431503"/>
              <a:ext cx="647700" cy="64770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right-arrowhead_45093"/>
            <p:cNvSpPr>
              <a:spLocks noChangeAspect="1"/>
            </p:cNvSpPr>
            <p:nvPr/>
          </p:nvSpPr>
          <p:spPr bwMode="auto">
            <a:xfrm rot="5400000">
              <a:off x="5989368" y="5576740"/>
              <a:ext cx="213265" cy="357231"/>
            </a:xfrm>
            <a:custGeom>
              <a:avLst/>
              <a:gdLst>
                <a:gd name="T0" fmla="*/ 225 w 242"/>
                <a:gd name="T1" fmla="*/ 241 h 406"/>
                <a:gd name="T2" fmla="*/ 100 w 242"/>
                <a:gd name="T3" fmla="*/ 387 h 406"/>
                <a:gd name="T4" fmla="*/ 60 w 242"/>
                <a:gd name="T5" fmla="*/ 406 h 406"/>
                <a:gd name="T6" fmla="*/ 25 w 242"/>
                <a:gd name="T7" fmla="*/ 394 h 406"/>
                <a:gd name="T8" fmla="*/ 19 w 242"/>
                <a:gd name="T9" fmla="*/ 318 h 406"/>
                <a:gd name="T10" fmla="*/ 114 w 242"/>
                <a:gd name="T11" fmla="*/ 206 h 406"/>
                <a:gd name="T12" fmla="*/ 19 w 242"/>
                <a:gd name="T13" fmla="*/ 94 h 406"/>
                <a:gd name="T14" fmla="*/ 25 w 242"/>
                <a:gd name="T15" fmla="*/ 19 h 406"/>
                <a:gd name="T16" fmla="*/ 100 w 242"/>
                <a:gd name="T17" fmla="*/ 25 h 406"/>
                <a:gd name="T18" fmla="*/ 225 w 242"/>
                <a:gd name="T19" fmla="*/ 172 h 406"/>
                <a:gd name="T20" fmla="*/ 225 w 242"/>
                <a:gd name="T21" fmla="*/ 24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406">
                  <a:moveTo>
                    <a:pt x="225" y="241"/>
                  </a:moveTo>
                  <a:lnTo>
                    <a:pt x="100" y="387"/>
                  </a:lnTo>
                  <a:cubicBezTo>
                    <a:pt x="90" y="400"/>
                    <a:pt x="75" y="406"/>
                    <a:pt x="60" y="406"/>
                  </a:cubicBezTo>
                  <a:cubicBezTo>
                    <a:pt x="48" y="406"/>
                    <a:pt x="35" y="402"/>
                    <a:pt x="25" y="394"/>
                  </a:cubicBezTo>
                  <a:cubicBezTo>
                    <a:pt x="3" y="375"/>
                    <a:pt x="0" y="341"/>
                    <a:pt x="19" y="318"/>
                  </a:cubicBezTo>
                  <a:lnTo>
                    <a:pt x="114" y="206"/>
                  </a:lnTo>
                  <a:lnTo>
                    <a:pt x="19" y="94"/>
                  </a:lnTo>
                  <a:cubicBezTo>
                    <a:pt x="0" y="71"/>
                    <a:pt x="3" y="38"/>
                    <a:pt x="25" y="19"/>
                  </a:cubicBezTo>
                  <a:cubicBezTo>
                    <a:pt x="48" y="0"/>
                    <a:pt x="81" y="2"/>
                    <a:pt x="100" y="25"/>
                  </a:cubicBezTo>
                  <a:lnTo>
                    <a:pt x="225" y="172"/>
                  </a:lnTo>
                  <a:cubicBezTo>
                    <a:pt x="242" y="192"/>
                    <a:pt x="242" y="221"/>
                    <a:pt x="225" y="241"/>
                  </a:cubicBezTo>
                  <a:close/>
                </a:path>
              </a:pathLst>
            </a:custGeom>
            <a:solidFill>
              <a:srgbClr val="B53132"/>
            </a:solidFill>
            <a:ln>
              <a:noFill/>
            </a:ln>
          </p:spPr>
        </p:sp>
      </p:grpSp>
      <p:pic>
        <p:nvPicPr>
          <p:cNvPr id="4" name="图片 3" descr="上海电力大学LOGO矢量图_编号003"/>
          <p:cNvPicPr>
            <a:picLocks noChangeAspect="1"/>
          </p:cNvPicPr>
          <p:nvPr/>
        </p:nvPicPr>
        <p:blipFill>
          <a:blip r:embed="rId4"/>
          <a:stretch>
            <a:fillRect/>
          </a:stretch>
        </p:blipFill>
        <p:spPr>
          <a:xfrm>
            <a:off x="2561987" y="709574"/>
            <a:ext cx="3824183" cy="6985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噪声的统计特性</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textbox 74"/>
          <p:cNvSpPr/>
          <p:nvPr/>
        </p:nvSpPr>
        <p:spPr>
          <a:xfrm>
            <a:off x="331756" y="756719"/>
            <a:ext cx="6003208" cy="4429757"/>
          </a:xfrm>
          <a:prstGeom prst="rect">
            <a:avLst/>
          </a:prstGeom>
          <a:noFill/>
          <a:ln w="0" cap="flat">
            <a:noFill/>
            <a:prstDash val="solid"/>
            <a:miter lim="0"/>
          </a:ln>
        </p:spPr>
        <p:txBody>
          <a:bodyPr vert="horz" wrap="square" lIns="0" tIns="0" rIns="0" bIns="0"/>
          <a:lstStyle/>
          <a:p>
            <a:pPr algn="l" rtl="0" eaLnBrk="0">
              <a:lnSpc>
                <a:spcPct val="91114"/>
              </a:lnSpc>
              <a:tabLst/>
            </a:pPr>
            <a:endParaRPr lang="zh-CN" altLang="en-US" sz="100" dirty="0">
              <a:latin typeface="Arial"/>
              <a:ea typeface="Arial"/>
              <a:cs typeface="Arial"/>
            </a:endParaRPr>
          </a:p>
          <a:p>
            <a:pPr indent="457200" eaLnBrk="0">
              <a:lnSpc>
                <a:spcPct val="97000"/>
              </a:lnSpc>
            </a:pPr>
            <a:r>
              <a:rPr lang="en-US" altLang="zh-CN" sz="2400" kern="0" spc="70" dirty="0">
                <a:solidFill>
                  <a:srgbClr val="0070C0"/>
                </a:solidFill>
                <a:latin typeface="微软雅黑" panose="020B0503020204020204" pitchFamily="34" charset="-122"/>
                <a:ea typeface="微软雅黑" panose="020B0503020204020204" pitchFamily="34" charset="-122"/>
              </a:rPr>
              <a:t>3</a:t>
            </a:r>
            <a:r>
              <a:rPr lang="zh-CN" altLang="en-US" sz="2400" kern="0" spc="70" dirty="0">
                <a:solidFill>
                  <a:srgbClr val="0070C0"/>
                </a:solidFill>
                <a:latin typeface="微软雅黑" panose="020B0503020204020204" pitchFamily="34" charset="-122"/>
                <a:ea typeface="微软雅黑" panose="020B0503020204020204" pitchFamily="34" charset="-122"/>
              </a:rPr>
              <a:t>、相关噪声源和非相关噪声源</a:t>
            </a:r>
          </a:p>
          <a:p>
            <a:pPr indent="457200" algn="just" eaLnBrk="0">
              <a:lnSpc>
                <a:spcPct val="120000"/>
              </a:lnSpc>
              <a:spcBef>
                <a:spcPts val="893"/>
              </a:spcBef>
            </a:pPr>
            <a:endParaRPr lang="zh-CN" altLang="en-US" sz="2000" kern="0" spc="70" dirty="0">
              <a:solidFill>
                <a:srgbClr val="000000">
                  <a:alpha val="100000"/>
                </a:srgb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3418421-0499-FEDD-51CF-9D93C453A1E8}"/>
              </a:ext>
            </a:extLst>
          </p:cNvPr>
          <p:cNvSpPr txBox="1"/>
          <p:nvPr/>
        </p:nvSpPr>
        <p:spPr>
          <a:xfrm>
            <a:off x="779068" y="1252895"/>
            <a:ext cx="8291780" cy="430374"/>
          </a:xfrm>
          <a:prstGeom prst="rect">
            <a:avLst/>
          </a:prstGeom>
          <a:noFill/>
        </p:spPr>
        <p:txBody>
          <a:bodyPr wrap="square">
            <a:spAutoFit/>
          </a:bodyPr>
          <a:lstStyle/>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在电路分析中，通常把几个噪声源的影响相加来获得总噪声。</a:t>
            </a:r>
          </a:p>
        </p:txBody>
      </p:sp>
      <p:sp>
        <p:nvSpPr>
          <p:cNvPr id="21" name="文本框 20">
            <a:extLst>
              <a:ext uri="{FF2B5EF4-FFF2-40B4-BE49-F238E27FC236}">
                <a16:creationId xmlns:a16="http://schemas.microsoft.com/office/drawing/2014/main" id="{AB27159F-0DF6-5301-B36C-DD171F3CF16A}"/>
              </a:ext>
            </a:extLst>
          </p:cNvPr>
          <p:cNvSpPr txBox="1"/>
          <p:nvPr/>
        </p:nvSpPr>
        <p:spPr>
          <a:xfrm>
            <a:off x="980236" y="4827755"/>
            <a:ext cx="7889443" cy="430374"/>
          </a:xfrm>
          <a:prstGeom prst="rect">
            <a:avLst/>
          </a:prstGeom>
          <a:noFill/>
        </p:spPr>
        <p:txBody>
          <a:bodyPr wrap="square">
            <a:spAutoFit/>
          </a:bodyPr>
          <a:lstStyle/>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大多数噪声源是非相关的</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960A84E-366D-2A8A-1612-F08795EC1518}"/>
                  </a:ext>
                </a:extLst>
              </p:cNvPr>
              <p:cNvSpPr txBox="1"/>
              <p:nvPr/>
            </p:nvSpPr>
            <p:spPr>
              <a:xfrm>
                <a:off x="2260960" y="1826574"/>
                <a:ext cx="3865417" cy="894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𝑃</m:t>
                          </m:r>
                        </m:e>
                        <m:sub>
                          <m:r>
                            <a:rPr lang="zh-CN" altLang="en-US" sz="2000" i="1">
                              <a:solidFill>
                                <a:schemeClr val="tx1"/>
                              </a:solidFill>
                              <a:latin typeface="Cambria Math" panose="02040503050406030204" pitchFamily="18" charset="0"/>
                            </a:rPr>
                            <m:t>𝑎𝑣</m:t>
                          </m:r>
                        </m:sub>
                      </m:sSub>
                      <m:r>
                        <a:rPr lang="zh-CN" altLang="en-US" sz="2000" i="0">
                          <a:solidFill>
                            <a:schemeClr val="tx1"/>
                          </a:solidFill>
                          <a:latin typeface="Cambria Math" panose="02040503050406030204" pitchFamily="18" charset="0"/>
                        </a:rPr>
                        <m:t>=</m:t>
                      </m:r>
                      <m:func>
                        <m:funcPr>
                          <m:ctrlPr>
                            <a:rPr lang="fr-FR" altLang="zh-CN" sz="2000" i="1" smtClean="0">
                              <a:solidFill>
                                <a:schemeClr val="tx1"/>
                              </a:solidFill>
                              <a:latin typeface="Cambria Math" panose="02040503050406030204" pitchFamily="18" charset="0"/>
                            </a:rPr>
                          </m:ctrlPr>
                        </m:funcPr>
                        <m:fName>
                          <m:limLow>
                            <m:limLowPr>
                              <m:ctrlPr>
                                <a:rPr lang="fr-FR" altLang="zh-CN" sz="2000" i="1" smtClean="0">
                                  <a:solidFill>
                                    <a:schemeClr val="tx1"/>
                                  </a:solidFill>
                                  <a:latin typeface="Cambria Math" panose="02040503050406030204" pitchFamily="18" charset="0"/>
                                </a:rPr>
                              </m:ctrlPr>
                            </m:limLowPr>
                            <m:e>
                              <m:r>
                                <m:rPr>
                                  <m:sty m:val="p"/>
                                </m:rPr>
                                <a:rPr lang="fr-FR" altLang="zh-CN" sz="2000" i="0" smtClean="0">
                                  <a:solidFill>
                                    <a:schemeClr val="tx1"/>
                                  </a:solidFill>
                                  <a:latin typeface="Cambria Math" panose="02040503050406030204" pitchFamily="18" charset="0"/>
                                </a:rPr>
                                <m:t>lim</m:t>
                              </m:r>
                            </m:e>
                            <m:lim>
                              <m:r>
                                <a:rPr lang="en-US" altLang="zh-CN" sz="2000" b="0" i="1" smtClean="0">
                                  <a:solidFill>
                                    <a:schemeClr val="tx1"/>
                                  </a:solidFill>
                                  <a:latin typeface="Cambria Math" panose="02040503050406030204" pitchFamily="18" charset="0"/>
                                </a:rPr>
                                <m:t>𝑇</m:t>
                              </m:r>
                              <m:r>
                                <a:rPr lang="en-US" altLang="zh-CN" sz="2000" b="0" i="1" smtClean="0">
                                  <a:solidFill>
                                    <a:schemeClr val="tx1"/>
                                  </a:solidFill>
                                  <a:latin typeface="Cambria Math" panose="02040503050406030204" pitchFamily="18" charset="0"/>
                                  <a:ea typeface="Cambria Math" panose="02040503050406030204" pitchFamily="18" charset="0"/>
                                </a:rPr>
                                <m:t>→∞</m:t>
                              </m:r>
                            </m:lim>
                          </m:limLow>
                        </m:fName>
                        <m:e>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i="1">
                                  <a:latin typeface="Cambria Math" panose="02040503050406030204" pitchFamily="18" charset="0"/>
                                </a:rPr>
                                <m:t>𝑇</m:t>
                              </m:r>
                            </m:den>
                          </m:f>
                          <m:nary>
                            <m:naryPr>
                              <m:limLoc m:val="subSup"/>
                              <m:grow m:val="on"/>
                              <m:ctrlPr>
                                <a:rPr lang="zh-CN" altLang="en-US" sz="2000" i="1">
                                  <a:latin typeface="Cambria Math" panose="02040503050406030204" pitchFamily="18" charset="0"/>
                                </a:rPr>
                              </m:ctrlPr>
                            </m:naryPr>
                            <m: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b>
                            <m:sup>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p>
                            <m:e>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r>
                                <a:rPr lang="zh-CN" altLang="en-US" sz="2000">
                                  <a:latin typeface="Cambria Math" panose="02040503050406030204" pitchFamily="18" charset="0"/>
                                </a:rPr>
                                <m:t>ⅆ</m:t>
                              </m:r>
                              <m:r>
                                <a:rPr lang="zh-CN" altLang="en-US" sz="2000" i="1">
                                  <a:latin typeface="Cambria Math" panose="02040503050406030204" pitchFamily="18" charset="0"/>
                                </a:rPr>
                                <m:t>𝑡</m:t>
                              </m:r>
                            </m:e>
                          </m:nary>
                        </m:e>
                      </m:func>
                    </m:oMath>
                  </m:oMathPara>
                </a14:m>
                <a:endParaRPr lang="zh-CN" altLang="en-US" sz="2000" dirty="0"/>
              </a:p>
            </p:txBody>
          </p:sp>
        </mc:Choice>
        <mc:Fallback xmlns="">
          <p:sp>
            <p:nvSpPr>
              <p:cNvPr id="2" name="文本框 1">
                <a:extLst>
                  <a:ext uri="{FF2B5EF4-FFF2-40B4-BE49-F238E27FC236}">
                    <a16:creationId xmlns:a16="http://schemas.microsoft.com/office/drawing/2014/main" id="{6960A84E-366D-2A8A-1612-F08795EC1518}"/>
                  </a:ext>
                </a:extLst>
              </p:cNvPr>
              <p:cNvSpPr txBox="1">
                <a:spLocks noRot="1" noChangeAspect="1" noMove="1" noResize="1" noEditPoints="1" noAdjustHandles="1" noChangeArrowheads="1" noChangeShapeType="1" noTextEdit="1"/>
              </p:cNvSpPr>
              <p:nvPr/>
            </p:nvSpPr>
            <p:spPr>
              <a:xfrm>
                <a:off x="2260960" y="1826574"/>
                <a:ext cx="3865417" cy="89421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5F3F91A-FA35-ACCD-17DF-4B63BD171AEF}"/>
                  </a:ext>
                </a:extLst>
              </p:cNvPr>
              <p:cNvSpPr txBox="1"/>
              <p:nvPr/>
            </p:nvSpPr>
            <p:spPr>
              <a:xfrm>
                <a:off x="1243585" y="2617439"/>
                <a:ext cx="7568659" cy="986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m:t>
                      </m:r>
                      <m:func>
                        <m:funcPr>
                          <m:ctrlPr>
                            <a:rPr lang="fr-FR" altLang="zh-CN" sz="2000" i="1" smtClean="0">
                              <a:solidFill>
                                <a:schemeClr val="tx1"/>
                              </a:solidFill>
                              <a:latin typeface="Cambria Math" panose="02040503050406030204" pitchFamily="18" charset="0"/>
                            </a:rPr>
                          </m:ctrlPr>
                        </m:funcPr>
                        <m:fName>
                          <m:limLow>
                            <m:limLowPr>
                              <m:ctrlPr>
                                <a:rPr lang="fr-FR" altLang="zh-CN" sz="2000" i="1" smtClean="0">
                                  <a:solidFill>
                                    <a:schemeClr val="tx1"/>
                                  </a:solidFill>
                                  <a:latin typeface="Cambria Math" panose="02040503050406030204" pitchFamily="18" charset="0"/>
                                </a:rPr>
                              </m:ctrlPr>
                            </m:limLowPr>
                            <m:e>
                              <m:r>
                                <m:rPr>
                                  <m:sty m:val="p"/>
                                </m:rPr>
                                <a:rPr lang="fr-FR" altLang="zh-CN" sz="2000" i="0" smtClean="0">
                                  <a:solidFill>
                                    <a:schemeClr val="tx1"/>
                                  </a:solidFill>
                                  <a:latin typeface="Cambria Math" panose="02040503050406030204" pitchFamily="18" charset="0"/>
                                </a:rPr>
                                <m:t>lim</m:t>
                              </m:r>
                            </m:e>
                            <m:lim>
                              <m:r>
                                <a:rPr lang="en-US" altLang="zh-CN" sz="2000" b="0" i="1" smtClean="0">
                                  <a:solidFill>
                                    <a:schemeClr val="tx1"/>
                                  </a:solidFill>
                                  <a:latin typeface="Cambria Math" panose="02040503050406030204" pitchFamily="18" charset="0"/>
                                </a:rPr>
                                <m:t>𝑇</m:t>
                              </m:r>
                              <m:r>
                                <a:rPr lang="en-US" altLang="zh-CN" sz="2000" b="0" i="1" smtClean="0">
                                  <a:solidFill>
                                    <a:schemeClr val="tx1"/>
                                  </a:solidFill>
                                  <a:latin typeface="Cambria Math" panose="02040503050406030204" pitchFamily="18" charset="0"/>
                                  <a:ea typeface="Cambria Math" panose="02040503050406030204" pitchFamily="18" charset="0"/>
                                </a:rPr>
                                <m:t>→∞</m:t>
                              </m:r>
                            </m:lim>
                          </m:limLow>
                        </m:fName>
                        <m:e>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i="1">
                                  <a:latin typeface="Cambria Math" panose="02040503050406030204" pitchFamily="18" charset="0"/>
                                </a:rPr>
                                <m:t>𝑇</m:t>
                              </m:r>
                            </m:den>
                          </m:f>
                          <m:nary>
                            <m:naryPr>
                              <m:limLoc m:val="subSup"/>
                              <m:grow m:val="on"/>
                              <m:ctrlPr>
                                <a:rPr lang="zh-CN" altLang="en-US" sz="2000" i="1">
                                  <a:latin typeface="Cambria Math" panose="02040503050406030204" pitchFamily="18" charset="0"/>
                                </a:rPr>
                              </m:ctrlPr>
                            </m:naryPr>
                            <m: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b>
                            <m:sup>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p>
                            <m:e>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r>
                                <a:rPr lang="zh-CN" altLang="en-US" sz="2000">
                                  <a:latin typeface="Cambria Math" panose="02040503050406030204" pitchFamily="18" charset="0"/>
                                </a:rPr>
                                <m:t>ⅆ</m:t>
                              </m:r>
                              <m:r>
                                <a:rPr lang="zh-CN" altLang="en-US" sz="2000" i="1">
                                  <a:latin typeface="Cambria Math" panose="02040503050406030204" pitchFamily="18" charset="0"/>
                                </a:rPr>
                                <m:t>𝑡</m:t>
                              </m:r>
                            </m:e>
                          </m:nary>
                        </m:e>
                      </m:func>
                      <m:r>
                        <a:rPr lang="en-US" altLang="zh-CN" sz="2000" i="1">
                          <a:latin typeface="Cambria Math" panose="02040503050406030204" pitchFamily="18" charset="0"/>
                        </a:rPr>
                        <m:t>+</m:t>
                      </m:r>
                      <m:func>
                        <m:funcPr>
                          <m:ctrlPr>
                            <a:rPr lang="fr-FR" altLang="zh-CN" sz="2000" i="1">
                              <a:latin typeface="Cambria Math" panose="02040503050406030204" pitchFamily="18" charset="0"/>
                            </a:rPr>
                          </m:ctrlPr>
                        </m:funcPr>
                        <m:fName>
                          <m:limLow>
                            <m:limLowPr>
                              <m:ctrlPr>
                                <a:rPr lang="fr-FR" altLang="zh-CN" sz="2000" i="1">
                                  <a:latin typeface="Cambria Math" panose="02040503050406030204" pitchFamily="18" charset="0"/>
                                </a:rPr>
                              </m:ctrlPr>
                            </m:limLowPr>
                            <m:e>
                              <m:r>
                                <m:rPr>
                                  <m:sty m:val="p"/>
                                </m:rPr>
                                <a:rPr lang="fr-FR" altLang="zh-CN" sz="2000">
                                  <a:latin typeface="Cambria Math" panose="02040503050406030204" pitchFamily="18" charset="0"/>
                                </a:rPr>
                                <m:t>lim</m:t>
                              </m:r>
                            </m:e>
                            <m:lim>
                              <m:r>
                                <a:rPr lang="en-US" altLang="zh-CN" sz="2000" i="1">
                                  <a:latin typeface="Cambria Math" panose="02040503050406030204" pitchFamily="18" charset="0"/>
                                </a:rPr>
                                <m:t>𝑇</m:t>
                              </m:r>
                              <m:r>
                                <a:rPr lang="en-US" altLang="zh-CN" sz="2000" i="1">
                                  <a:latin typeface="Cambria Math" panose="02040503050406030204" pitchFamily="18" charset="0"/>
                                  <a:ea typeface="Cambria Math" panose="02040503050406030204" pitchFamily="18" charset="0"/>
                                </a:rPr>
                                <m:t>→∞</m:t>
                              </m:r>
                            </m:lim>
                          </m:limLow>
                        </m:fName>
                        <m:e>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i="1">
                                  <a:latin typeface="Cambria Math" panose="02040503050406030204" pitchFamily="18" charset="0"/>
                                </a:rPr>
                                <m:t>𝑇</m:t>
                              </m:r>
                            </m:den>
                          </m:f>
                          <m:nary>
                            <m:naryPr>
                              <m:limLoc m:val="subSup"/>
                              <m:grow m:val="on"/>
                              <m:ctrlPr>
                                <a:rPr lang="zh-CN" altLang="en-US" sz="2000" i="1">
                                  <a:latin typeface="Cambria Math" panose="02040503050406030204" pitchFamily="18" charset="0"/>
                                </a:rPr>
                              </m:ctrlPr>
                            </m:naryPr>
                            <m: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b>
                            <m:sup>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p>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up>
                                  <m:r>
                                    <a:rPr lang="en-US" altLang="zh-CN" sz="2000" i="1">
                                      <a:latin typeface="Cambria Math" panose="02040503050406030204" pitchFamily="18" charset="0"/>
                                    </a:rPr>
                                    <m:t>2</m:t>
                                  </m:r>
                                </m:sup>
                              </m:sSubSup>
                              <m:r>
                                <a:rPr lang="en-US" altLang="zh-CN" sz="2000" i="1">
                                  <a:latin typeface="Cambria Math" panose="02040503050406030204" pitchFamily="18" charset="0"/>
                                </a:rPr>
                                <m:t>(</m:t>
                              </m:r>
                              <m:r>
                                <a:rPr lang="en-US" altLang="zh-CN" sz="2000" i="1">
                                  <a:latin typeface="Cambria Math" panose="02040503050406030204" pitchFamily="18" charset="0"/>
                                </a:rPr>
                                <m:t>𝑡</m:t>
                              </m:r>
                              <m:r>
                                <a:rPr lang="en-US" altLang="zh-CN" sz="2000" i="1">
                                  <a:latin typeface="Cambria Math" panose="02040503050406030204" pitchFamily="18" charset="0"/>
                                </a:rPr>
                                <m:t>)</m:t>
                              </m:r>
                              <m:r>
                                <a:rPr lang="zh-CN" altLang="en-US" sz="2000">
                                  <a:latin typeface="Cambria Math" panose="02040503050406030204" pitchFamily="18" charset="0"/>
                                </a:rPr>
                                <m:t>ⅆ</m:t>
                              </m:r>
                              <m:r>
                                <a:rPr lang="zh-CN" altLang="en-US" sz="2000" i="1">
                                  <a:latin typeface="Cambria Math" panose="02040503050406030204" pitchFamily="18" charset="0"/>
                                </a:rPr>
                                <m:t>𝑡</m:t>
                              </m:r>
                            </m:e>
                          </m:nary>
                        </m:e>
                      </m:func>
                      <m:r>
                        <m:rPr>
                          <m:nor/>
                        </m:rPr>
                        <a:rPr lang="en-US" altLang="zh-CN" sz="2000" dirty="0"/>
                        <m:t>+</m:t>
                      </m:r>
                      <m:func>
                        <m:funcPr>
                          <m:ctrlPr>
                            <a:rPr lang="fr-FR" altLang="zh-CN" sz="2000" i="1">
                              <a:latin typeface="Cambria Math" panose="02040503050406030204" pitchFamily="18" charset="0"/>
                            </a:rPr>
                          </m:ctrlPr>
                        </m:funcPr>
                        <m:fName>
                          <m:limLow>
                            <m:limLowPr>
                              <m:ctrlPr>
                                <a:rPr lang="fr-FR" altLang="zh-CN" sz="2000" i="1">
                                  <a:latin typeface="Cambria Math" panose="02040503050406030204" pitchFamily="18" charset="0"/>
                                </a:rPr>
                              </m:ctrlPr>
                            </m:limLowPr>
                            <m:e>
                              <m:r>
                                <m:rPr>
                                  <m:sty m:val="p"/>
                                </m:rPr>
                                <a:rPr lang="fr-FR" altLang="zh-CN" sz="2000">
                                  <a:latin typeface="Cambria Math" panose="02040503050406030204" pitchFamily="18" charset="0"/>
                                </a:rPr>
                                <m:t>lim</m:t>
                              </m:r>
                            </m:e>
                            <m:lim>
                              <m:r>
                                <a:rPr lang="en-US" altLang="zh-CN" sz="2000" i="1">
                                  <a:latin typeface="Cambria Math" panose="02040503050406030204" pitchFamily="18" charset="0"/>
                                </a:rPr>
                                <m:t>𝑇</m:t>
                              </m:r>
                              <m:r>
                                <a:rPr lang="en-US" altLang="zh-CN" sz="2000" i="1">
                                  <a:latin typeface="Cambria Math" panose="02040503050406030204" pitchFamily="18" charset="0"/>
                                  <a:ea typeface="Cambria Math" panose="02040503050406030204" pitchFamily="18" charset="0"/>
                                </a:rPr>
                                <m:t>→∞</m:t>
                              </m:r>
                            </m:lim>
                          </m:limLow>
                        </m:fName>
                        <m:e>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i="1">
                                  <a:latin typeface="Cambria Math" panose="02040503050406030204" pitchFamily="18" charset="0"/>
                                </a:rPr>
                                <m:t>𝑇</m:t>
                              </m:r>
                            </m:den>
                          </m:f>
                          <m:nary>
                            <m:naryPr>
                              <m:limLoc m:val="subSup"/>
                              <m:grow m:val="on"/>
                              <m:ctrlPr>
                                <a:rPr lang="zh-CN" altLang="en-US" sz="2000" i="1">
                                  <a:latin typeface="Cambria Math" panose="02040503050406030204" pitchFamily="18" charset="0"/>
                                </a:rPr>
                              </m:ctrlPr>
                            </m:naryPr>
                            <m: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b>
                            <m:sup>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p>
                            <m:e>
                              <m:r>
                                <a:rPr lang="en-US" altLang="zh-CN" sz="2000" i="1">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r>
                                <a:rPr lang="zh-CN" altLang="en-US" sz="2000">
                                  <a:latin typeface="Cambria Math" panose="02040503050406030204" pitchFamily="18" charset="0"/>
                                </a:rPr>
                                <m:t>ⅆ</m:t>
                              </m:r>
                              <m:r>
                                <a:rPr lang="zh-CN" altLang="en-US" sz="2000" i="1">
                                  <a:latin typeface="Cambria Math" panose="02040503050406030204" pitchFamily="18" charset="0"/>
                                </a:rPr>
                                <m:t>𝑡</m:t>
                              </m:r>
                            </m:e>
                          </m:nary>
                        </m:e>
                      </m:func>
                    </m:oMath>
                  </m:oMathPara>
                </a14:m>
                <a:endParaRPr lang="zh-CN" altLang="en-US" sz="2000" dirty="0"/>
              </a:p>
            </p:txBody>
          </p:sp>
        </mc:Choice>
        <mc:Fallback xmlns="">
          <p:sp>
            <p:nvSpPr>
              <p:cNvPr id="5" name="文本框 4">
                <a:extLst>
                  <a:ext uri="{FF2B5EF4-FFF2-40B4-BE49-F238E27FC236}">
                    <a16:creationId xmlns:a16="http://schemas.microsoft.com/office/drawing/2014/main" id="{55F3F91A-FA35-ACCD-17DF-4B63BD171AEF}"/>
                  </a:ext>
                </a:extLst>
              </p:cNvPr>
              <p:cNvSpPr txBox="1">
                <a:spLocks noRot="1" noChangeAspect="1" noMove="1" noResize="1" noEditPoints="1" noAdjustHandles="1" noChangeArrowheads="1" noChangeShapeType="1" noTextEdit="1"/>
              </p:cNvSpPr>
              <p:nvPr/>
            </p:nvSpPr>
            <p:spPr>
              <a:xfrm>
                <a:off x="1243585" y="2617439"/>
                <a:ext cx="7568659" cy="9865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FBCB749-574D-319F-479E-8AC13A1F1EAE}"/>
                  </a:ext>
                </a:extLst>
              </p:cNvPr>
              <p:cNvSpPr txBox="1"/>
              <p:nvPr/>
            </p:nvSpPr>
            <p:spPr>
              <a:xfrm>
                <a:off x="-292608" y="3530514"/>
                <a:ext cx="7568659" cy="986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m:t>
                      </m:r>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𝑃</m:t>
                          </m:r>
                        </m:e>
                        <m:sub>
                          <m:r>
                            <a:rPr lang="zh-CN" altLang="en-US" sz="2000" i="1">
                              <a:latin typeface="Cambria Math" panose="02040503050406030204" pitchFamily="18" charset="0"/>
                            </a:rPr>
                            <m:t>𝑎𝑣</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𝑃</m:t>
                          </m:r>
                        </m:e>
                        <m:sub>
                          <m:r>
                            <a:rPr lang="zh-CN" altLang="en-US" sz="2000" i="1">
                              <a:latin typeface="Cambria Math" panose="02040503050406030204" pitchFamily="18" charset="0"/>
                            </a:rPr>
                            <m:t>𝑎𝑣</m:t>
                          </m:r>
                          <m:r>
                            <a:rPr lang="en-US" altLang="zh-CN" sz="2000" b="0" i="1" smtClean="0">
                              <a:latin typeface="Cambria Math" panose="02040503050406030204" pitchFamily="18" charset="0"/>
                            </a:rPr>
                            <m:t>2</m:t>
                          </m:r>
                        </m:sub>
                      </m:sSub>
                      <m:r>
                        <m:rPr>
                          <m:nor/>
                        </m:rPr>
                        <a:rPr lang="en-US" altLang="zh-CN" sz="2000" dirty="0"/>
                        <m:t>+</m:t>
                      </m:r>
                      <m:func>
                        <m:funcPr>
                          <m:ctrlPr>
                            <a:rPr lang="fr-FR" altLang="zh-CN" sz="2000" i="1">
                              <a:latin typeface="Cambria Math" panose="02040503050406030204" pitchFamily="18" charset="0"/>
                            </a:rPr>
                          </m:ctrlPr>
                        </m:funcPr>
                        <m:fName>
                          <m:limLow>
                            <m:limLowPr>
                              <m:ctrlPr>
                                <a:rPr lang="fr-FR" altLang="zh-CN" sz="2000" i="1">
                                  <a:latin typeface="Cambria Math" panose="02040503050406030204" pitchFamily="18" charset="0"/>
                                </a:rPr>
                              </m:ctrlPr>
                            </m:limLowPr>
                            <m:e>
                              <m:r>
                                <m:rPr>
                                  <m:sty m:val="p"/>
                                </m:rPr>
                                <a:rPr lang="fr-FR" altLang="zh-CN" sz="2000">
                                  <a:latin typeface="Cambria Math" panose="02040503050406030204" pitchFamily="18" charset="0"/>
                                </a:rPr>
                                <m:t>lim</m:t>
                              </m:r>
                            </m:e>
                            <m:lim>
                              <m:r>
                                <a:rPr lang="en-US" altLang="zh-CN" sz="2000" i="1">
                                  <a:latin typeface="Cambria Math" panose="02040503050406030204" pitchFamily="18" charset="0"/>
                                </a:rPr>
                                <m:t>𝑇</m:t>
                              </m:r>
                              <m:r>
                                <a:rPr lang="en-US" altLang="zh-CN" sz="2000" i="1">
                                  <a:latin typeface="Cambria Math" panose="02040503050406030204" pitchFamily="18" charset="0"/>
                                  <a:ea typeface="Cambria Math" panose="02040503050406030204" pitchFamily="18" charset="0"/>
                                </a:rPr>
                                <m:t>→∞</m:t>
                              </m:r>
                            </m:lim>
                          </m:limLow>
                        </m:fName>
                        <m:e>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i="1">
                                  <a:latin typeface="Cambria Math" panose="02040503050406030204" pitchFamily="18" charset="0"/>
                                </a:rPr>
                                <m:t>𝑇</m:t>
                              </m:r>
                            </m:den>
                          </m:f>
                          <m:nary>
                            <m:naryPr>
                              <m:limLoc m:val="subSup"/>
                              <m:grow m:val="on"/>
                              <m:ctrlPr>
                                <a:rPr lang="zh-CN" altLang="en-US" sz="2000" i="1">
                                  <a:latin typeface="Cambria Math" panose="02040503050406030204" pitchFamily="18" charset="0"/>
                                </a:rPr>
                              </m:ctrlPr>
                            </m:naryPr>
                            <m: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b>
                            <m:sup>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p>
                            <m:e>
                              <m:r>
                                <a:rPr lang="en-US" altLang="zh-CN" sz="2000" i="1">
                                  <a:latin typeface="Cambria Math" panose="02040503050406030204" pitchFamily="18" charset="0"/>
                                </a:rPr>
                                <m:t>2</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2</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𝑡</m:t>
                                  </m:r>
                                </m:e>
                              </m:d>
                              <m:r>
                                <a:rPr lang="zh-CN" altLang="en-US" sz="2000">
                                  <a:latin typeface="Cambria Math" panose="02040503050406030204" pitchFamily="18" charset="0"/>
                                </a:rPr>
                                <m:t>ⅆ</m:t>
                              </m:r>
                              <m:r>
                                <a:rPr lang="zh-CN" altLang="en-US" sz="2000" i="1">
                                  <a:latin typeface="Cambria Math" panose="02040503050406030204" pitchFamily="18" charset="0"/>
                                </a:rPr>
                                <m:t>𝑡</m:t>
                              </m:r>
                            </m:e>
                          </m:nary>
                        </m:e>
                      </m:func>
                    </m:oMath>
                  </m:oMathPara>
                </a14:m>
                <a:endParaRPr lang="zh-CN" altLang="en-US" sz="2000" dirty="0"/>
              </a:p>
            </p:txBody>
          </p:sp>
        </mc:Choice>
        <mc:Fallback xmlns="">
          <p:sp>
            <p:nvSpPr>
              <p:cNvPr id="6" name="文本框 5">
                <a:extLst>
                  <a:ext uri="{FF2B5EF4-FFF2-40B4-BE49-F238E27FC236}">
                    <a16:creationId xmlns:a16="http://schemas.microsoft.com/office/drawing/2014/main" id="{8FBCB749-574D-319F-479E-8AC13A1F1EAE}"/>
                  </a:ext>
                </a:extLst>
              </p:cNvPr>
              <p:cNvSpPr txBox="1">
                <a:spLocks noRot="1" noChangeAspect="1" noMove="1" noResize="1" noEditPoints="1" noAdjustHandles="1" noChangeArrowheads="1" noChangeShapeType="1" noTextEdit="1"/>
              </p:cNvSpPr>
              <p:nvPr/>
            </p:nvSpPr>
            <p:spPr>
              <a:xfrm>
                <a:off x="-292608" y="3530514"/>
                <a:ext cx="7568659" cy="9865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885C88E-8618-C7B4-D4E9-2C02CEAE5149}"/>
                  </a:ext>
                </a:extLst>
              </p:cNvPr>
              <p:cNvSpPr txBox="1"/>
              <p:nvPr/>
            </p:nvSpPr>
            <p:spPr>
              <a:xfrm>
                <a:off x="2004366" y="5430141"/>
                <a:ext cx="471830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𝑃</m:t>
                          </m:r>
                        </m:e>
                        <m:sub>
                          <m:r>
                            <a:rPr lang="zh-CN" altLang="en-US" sz="2000" i="1">
                              <a:latin typeface="Cambria Math" panose="02040503050406030204" pitchFamily="18" charset="0"/>
                            </a:rPr>
                            <m:t>𝑎𝑣</m:t>
                          </m:r>
                        </m:sub>
                      </m:sSub>
                      <m:r>
                        <a:rPr lang="en-US" altLang="zh-CN" sz="2000" b="0" i="1" smtClean="0">
                          <a:solidFill>
                            <a:schemeClr val="tx1"/>
                          </a:solidFill>
                          <a:latin typeface="Cambria Math" panose="02040503050406030204" pitchFamily="18" charset="0"/>
                        </a:rPr>
                        <m:t>=</m:t>
                      </m:r>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𝑃</m:t>
                          </m:r>
                        </m:e>
                        <m:sub>
                          <m:r>
                            <a:rPr lang="zh-CN" altLang="en-US" sz="2000" i="1">
                              <a:latin typeface="Cambria Math" panose="02040503050406030204" pitchFamily="18" charset="0"/>
                            </a:rPr>
                            <m:t>𝑎𝑣</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sSub>
                        <m:sSubPr>
                          <m:ctrlPr>
                            <a:rPr lang="zh-CN" altLang="en-US" sz="2000" i="1">
                              <a:latin typeface="Cambria Math" panose="02040503050406030204" pitchFamily="18" charset="0"/>
                            </a:rPr>
                          </m:ctrlPr>
                        </m:sSubPr>
                        <m:e>
                          <m:r>
                            <a:rPr lang="en-US" altLang="zh-CN" sz="2000" i="1">
                              <a:latin typeface="Cambria Math" panose="02040503050406030204" pitchFamily="18" charset="0"/>
                            </a:rPr>
                            <m:t>𝑃</m:t>
                          </m:r>
                        </m:e>
                        <m:sub>
                          <m:r>
                            <a:rPr lang="zh-CN" altLang="en-US" sz="2000" i="1">
                              <a:latin typeface="Cambria Math" panose="02040503050406030204" pitchFamily="18" charset="0"/>
                            </a:rPr>
                            <m:t>𝑎𝑣</m:t>
                          </m:r>
                          <m:r>
                            <a:rPr lang="en-US" altLang="zh-CN" sz="2000" b="0" i="1" smtClean="0">
                              <a:latin typeface="Cambria Math" panose="02040503050406030204" pitchFamily="18" charset="0"/>
                            </a:rPr>
                            <m:t>2</m:t>
                          </m:r>
                        </m:sub>
                      </m:sSub>
                    </m:oMath>
                  </m:oMathPara>
                </a14:m>
                <a:endParaRPr lang="zh-CN" altLang="en-US" sz="2000" dirty="0"/>
              </a:p>
            </p:txBody>
          </p:sp>
        </mc:Choice>
        <mc:Fallback xmlns="">
          <p:sp>
            <p:nvSpPr>
              <p:cNvPr id="10" name="文本框 9">
                <a:extLst>
                  <a:ext uri="{FF2B5EF4-FFF2-40B4-BE49-F238E27FC236}">
                    <a16:creationId xmlns:a16="http://schemas.microsoft.com/office/drawing/2014/main" id="{4885C88E-8618-C7B4-D4E9-2C02CEAE5149}"/>
                  </a:ext>
                </a:extLst>
              </p:cNvPr>
              <p:cNvSpPr txBox="1">
                <a:spLocks noRot="1" noChangeAspect="1" noMove="1" noResize="1" noEditPoints="1" noAdjustHandles="1" noChangeArrowheads="1" noChangeShapeType="1" noTextEdit="1"/>
              </p:cNvSpPr>
              <p:nvPr/>
            </p:nvSpPr>
            <p:spPr>
              <a:xfrm>
                <a:off x="2004366" y="5430141"/>
                <a:ext cx="4718304" cy="400110"/>
              </a:xfrm>
              <a:prstGeom prst="rect">
                <a:avLst/>
              </a:prstGeom>
              <a:blipFill>
                <a:blip r:embed="rId6"/>
                <a:stretch>
                  <a:fillRect b="-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236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2" grpId="0"/>
      <p:bldP spid="5" grpId="0"/>
      <p:bldP spid="6"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噪声类型</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BB316912-A911-DF5A-16DA-9EA70A55469F}"/>
              </a:ext>
            </a:extLst>
          </p:cNvPr>
          <p:cNvSpPr txBox="1"/>
          <p:nvPr/>
        </p:nvSpPr>
        <p:spPr>
          <a:xfrm>
            <a:off x="193852" y="756720"/>
            <a:ext cx="8547811" cy="3228641"/>
          </a:xfrm>
          <a:prstGeom prst="rect">
            <a:avLst/>
          </a:prstGeom>
          <a:noFill/>
        </p:spPr>
        <p:txBody>
          <a:bodyPr wrap="square">
            <a:spAutoFit/>
          </a:bodyPr>
          <a:lstStyle/>
          <a:p>
            <a:pPr indent="457200" algn="just" eaLnBrk="0">
              <a:lnSpc>
                <a:spcPct val="120000"/>
              </a:lnSpc>
              <a:spcBef>
                <a:spcPts val="893"/>
              </a:spcBef>
            </a:pPr>
            <a:r>
              <a:rPr lang="zh-CN" altLang="en-US" sz="2400" kern="0" spc="70" dirty="0">
                <a:solidFill>
                  <a:srgbClr val="000000">
                    <a:alpha val="100000"/>
                  </a:srgbClr>
                </a:solidFill>
                <a:latin typeface="微软雅黑" panose="020B0503020204020204" pitchFamily="34" charset="-122"/>
                <a:ea typeface="微软雅黑" panose="020B0503020204020204" pitchFamily="34" charset="-122"/>
              </a:rPr>
              <a:t>集成电路在处理模拟信号时一般会受到</a:t>
            </a:r>
            <a:r>
              <a:rPr lang="zh-CN" altLang="en-US" sz="2400" kern="0" spc="70" dirty="0">
                <a:solidFill>
                  <a:srgbClr val="FF0000"/>
                </a:solidFill>
                <a:latin typeface="微软雅黑" panose="020B0503020204020204" pitchFamily="34" charset="-122"/>
                <a:ea typeface="微软雅黑" panose="020B0503020204020204" pitchFamily="34" charset="-122"/>
              </a:rPr>
              <a:t>器件电子噪声</a:t>
            </a:r>
            <a:r>
              <a:rPr lang="zh-CN" altLang="en-US" sz="2400" kern="0" spc="70" dirty="0">
                <a:solidFill>
                  <a:srgbClr val="000000">
                    <a:alpha val="100000"/>
                  </a:srgbClr>
                </a:solidFill>
                <a:latin typeface="微软雅黑" panose="020B0503020204020204" pitchFamily="34" charset="-122"/>
                <a:ea typeface="微软雅黑" panose="020B0503020204020204" pitchFamily="34" charset="-122"/>
              </a:rPr>
              <a:t>和</a:t>
            </a:r>
            <a:r>
              <a:rPr lang="zh-CN" altLang="en-US" sz="2400" kern="0" spc="70" dirty="0">
                <a:solidFill>
                  <a:srgbClr val="FF0000"/>
                </a:solidFill>
                <a:latin typeface="微软雅黑" panose="020B0503020204020204" pitchFamily="34" charset="-122"/>
                <a:ea typeface="微软雅黑" panose="020B0503020204020204" pitchFamily="34" charset="-122"/>
              </a:rPr>
              <a:t>环境噪声</a:t>
            </a:r>
            <a:r>
              <a:rPr lang="zh-CN" altLang="en-US" sz="2400" kern="0" spc="70" dirty="0">
                <a:solidFill>
                  <a:srgbClr val="000000">
                    <a:alpha val="100000"/>
                  </a:srgbClr>
                </a:solidFill>
                <a:latin typeface="微软雅黑" panose="020B0503020204020204" pitchFamily="34" charset="-122"/>
                <a:ea typeface="微软雅黑" panose="020B0503020204020204" pitchFamily="34" charset="-122"/>
              </a:rPr>
              <a:t>两种噪声的影响。后者主要是由于电源、地线及衬底耦合的干扰而产生的噪声。</a:t>
            </a:r>
            <a:endParaRPr lang="en-US" altLang="zh-CN" sz="2400" kern="0" spc="70" dirty="0">
              <a:solidFill>
                <a:srgbClr val="000000">
                  <a:alpha val="100000"/>
                </a:srgbClr>
              </a:solidFill>
              <a:latin typeface="微软雅黑" panose="020B0503020204020204" pitchFamily="34" charset="-122"/>
              <a:ea typeface="微软雅黑" panose="020B0503020204020204" pitchFamily="34" charset="-122"/>
            </a:endParaRPr>
          </a:p>
          <a:p>
            <a:pPr marL="100964" algn="l" rtl="0" eaLnBrk="0">
              <a:lnSpc>
                <a:spcPct val="97000"/>
              </a:lnSpc>
              <a:spcBef>
                <a:spcPts val="547"/>
              </a:spcBef>
              <a:tabLst/>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 热噪声</a:t>
            </a:r>
          </a:p>
          <a:p>
            <a:pPr indent="457200" algn="just" eaLnBrk="0">
              <a:lnSpc>
                <a:spcPct val="120000"/>
              </a:lnSpc>
              <a:spcBef>
                <a:spcPts val="893"/>
              </a:spcBef>
              <a:tabLst/>
            </a:pPr>
            <a:r>
              <a:rPr lang="zh-CN" altLang="en-US" sz="2000" kern="0" spc="70" dirty="0">
                <a:solidFill>
                  <a:srgbClr val="00B050"/>
                </a:solidFill>
                <a:latin typeface="微软雅黑" panose="020B0503020204020204" pitchFamily="34" charset="-122"/>
                <a:ea typeface="微软雅黑" panose="020B0503020204020204" pitchFamily="34" charset="-122"/>
              </a:rPr>
              <a:t>电阻热噪声</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：导体内电子随机运动产生的总电流为零，但是会引起导体两端电压的波动。其热噪声谱与绝对温度成正比。电阻</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R</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上的热噪声可以用一个串联的电压源来模拟。</a:t>
            </a: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p:pic>
        <p:nvPicPr>
          <p:cNvPr id="5" name="图片 4">
            <a:extLst>
              <a:ext uri="{FF2B5EF4-FFF2-40B4-BE49-F238E27FC236}">
                <a16:creationId xmlns:a16="http://schemas.microsoft.com/office/drawing/2014/main" id="{AB2A5211-E1F9-0703-84DC-B28A5B431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52" y="4206960"/>
            <a:ext cx="5359675" cy="2013053"/>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51E629B-49EA-725A-37FD-0E5A03327FEF}"/>
                  </a:ext>
                </a:extLst>
              </p:cNvPr>
              <p:cNvSpPr txBox="1"/>
              <p:nvPr/>
            </p:nvSpPr>
            <p:spPr>
              <a:xfrm>
                <a:off x="5762889" y="4305312"/>
                <a:ext cx="2898742" cy="1477328"/>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400" b="1" i="1" smtClean="0">
                              <a:solidFill>
                                <a:schemeClr val="tx1"/>
                              </a:solidFill>
                              <a:latin typeface="Cambria Math" panose="02040503050406030204" pitchFamily="18" charset="0"/>
                            </a:rPr>
                          </m:ctrlPr>
                        </m:sSubPr>
                        <m:e>
                          <m:r>
                            <a:rPr lang="zh-CN" altLang="en-US" sz="2400" b="1" i="1">
                              <a:solidFill>
                                <a:schemeClr val="tx1"/>
                              </a:solidFill>
                              <a:latin typeface="Cambria Math" panose="02040503050406030204" pitchFamily="18" charset="0"/>
                            </a:rPr>
                            <m:t>𝒔</m:t>
                          </m:r>
                        </m:e>
                        <m:sub>
                          <m:r>
                            <a:rPr lang="zh-CN" altLang="en-US" sz="2400" b="1" i="1">
                              <a:solidFill>
                                <a:schemeClr val="tx1"/>
                              </a:solidFill>
                              <a:latin typeface="Cambria Math" panose="02040503050406030204" pitchFamily="18" charset="0"/>
                            </a:rPr>
                            <m:t>𝒗</m:t>
                          </m:r>
                        </m:sub>
                      </m:sSub>
                      <m:d>
                        <m:dPr>
                          <m:ctrlPr>
                            <a:rPr lang="zh-CN" altLang="en-US" sz="2400" b="1" i="1">
                              <a:solidFill>
                                <a:schemeClr val="tx1"/>
                              </a:solidFill>
                              <a:latin typeface="Cambria Math" panose="02040503050406030204" pitchFamily="18" charset="0"/>
                            </a:rPr>
                          </m:ctrlPr>
                        </m:dPr>
                        <m:e>
                          <m:r>
                            <a:rPr lang="zh-CN" altLang="en-US" sz="2400" b="1" i="1">
                              <a:solidFill>
                                <a:schemeClr val="tx1"/>
                              </a:solidFill>
                              <a:latin typeface="Cambria Math" panose="02040503050406030204" pitchFamily="18" charset="0"/>
                            </a:rPr>
                            <m:t>𝒇</m:t>
                          </m:r>
                        </m:e>
                      </m:d>
                      <m:r>
                        <a:rPr lang="zh-CN" altLang="en-US" sz="2400" b="1" i="0">
                          <a:solidFill>
                            <a:schemeClr val="tx1"/>
                          </a:solidFill>
                          <a:latin typeface="Cambria Math" panose="02040503050406030204" pitchFamily="18" charset="0"/>
                        </a:rPr>
                        <m:t>=</m:t>
                      </m:r>
                      <m:r>
                        <a:rPr lang="zh-CN" altLang="en-US" sz="2400" b="1" i="0">
                          <a:solidFill>
                            <a:schemeClr val="tx1"/>
                          </a:solidFill>
                          <a:latin typeface="Cambria Math" panose="02040503050406030204" pitchFamily="18" charset="0"/>
                        </a:rPr>
                        <m:t>𝟒</m:t>
                      </m:r>
                      <m:r>
                        <a:rPr lang="zh-CN" altLang="en-US" sz="2400" b="1" i="1">
                          <a:solidFill>
                            <a:schemeClr val="tx1"/>
                          </a:solidFill>
                          <a:latin typeface="Cambria Math" panose="02040503050406030204" pitchFamily="18" charset="0"/>
                        </a:rPr>
                        <m:t>𝒌</m:t>
                      </m:r>
                      <m:r>
                        <a:rPr lang="en-US" altLang="zh-CN" sz="2400" b="1" i="1" smtClean="0">
                          <a:solidFill>
                            <a:schemeClr val="tx1"/>
                          </a:solidFill>
                          <a:latin typeface="Cambria Math" panose="02040503050406030204" pitchFamily="18" charset="0"/>
                        </a:rPr>
                        <m:t>𝑻𝑹</m:t>
                      </m:r>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𝒇</m:t>
                      </m:r>
                      <m:r>
                        <a:rPr lang="zh-CN" altLang="en-US" sz="2400" b="1" i="0">
                          <a:solidFill>
                            <a:schemeClr val="tx1"/>
                          </a:solidFill>
                          <a:latin typeface="Cambria Math" panose="02040503050406030204" pitchFamily="18" charset="0"/>
                        </a:rPr>
                        <m:t>≥</m:t>
                      </m:r>
                      <m:r>
                        <a:rPr lang="zh-CN" altLang="en-US" sz="2400" b="1" i="0">
                          <a:solidFill>
                            <a:schemeClr val="tx1"/>
                          </a:solidFill>
                          <a:latin typeface="Cambria Math" panose="02040503050406030204" pitchFamily="18" charset="0"/>
                        </a:rPr>
                        <m:t>𝟎</m:t>
                      </m:r>
                    </m:oMath>
                  </m:oMathPara>
                </a14:m>
                <a:endParaRPr lang="en-US" altLang="zh-CN" sz="2400" b="1" dirty="0">
                  <a:solidFill>
                    <a:schemeClr val="tx1"/>
                  </a:solidFill>
                </a:endParaRPr>
              </a:p>
              <a:p>
                <a:endParaRPr lang="en-US" altLang="zh-CN" i="1" dirty="0">
                  <a:solidFill>
                    <a:schemeClr val="tx1"/>
                  </a:solidFill>
                  <a:latin typeface="Cambria Math" panose="02040503050406030204" pitchFamily="18" charset="0"/>
                </a:endParaRPr>
              </a:p>
              <a:p>
                <a14:m>
                  <m:oMath xmlns:m="http://schemas.openxmlformats.org/officeDocument/2006/math">
                    <m:r>
                      <a:rPr lang="zh-CN" altLang="en-US" i="1" smtClean="0">
                        <a:solidFill>
                          <a:schemeClr val="tx1"/>
                        </a:solidFill>
                        <a:latin typeface="Cambria Math" panose="02040503050406030204" pitchFamily="18" charset="0"/>
                      </a:rPr>
                      <m:t>𝑘</m:t>
                    </m:r>
                    <m:r>
                      <a:rPr lang="zh-CN" altLang="en-US" i="1">
                        <a:latin typeface="Cambria Math" panose="02040503050406030204" pitchFamily="18" charset="0"/>
                      </a:rPr>
                      <m:t>：</m:t>
                    </m:r>
                  </m:oMath>
                </a14:m>
                <a:r>
                  <a:rPr lang="zh-CN" altLang="en-US" i="1" dirty="0">
                    <a:latin typeface="微软雅黑" panose="020B0503020204020204" pitchFamily="34" charset="-122"/>
                    <a:ea typeface="微软雅黑" panose="020B0503020204020204" pitchFamily="34" charset="-122"/>
                  </a:rPr>
                  <a:t>玻尔兹曼常数</a:t>
                </a:r>
                <a:endParaRPr lang="en-US" altLang="zh-CN" i="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0" i="1" smtClean="0">
                        <a:solidFill>
                          <a:schemeClr val="tx1"/>
                        </a:solidFill>
                        <a:latin typeface="Cambria Math" panose="02040503050406030204" pitchFamily="18" charset="0"/>
                      </a:rPr>
                      <m:t>𝑇</m:t>
                    </m:r>
                    <m:r>
                      <a:rPr lang="zh-CN" altLang="en-US" i="1">
                        <a:latin typeface="Cambria Math" panose="02040503050406030204" pitchFamily="18" charset="0"/>
                      </a:rPr>
                      <m:t>：</m:t>
                    </m:r>
                  </m:oMath>
                </a14:m>
                <a:r>
                  <a:rPr lang="zh-CN" altLang="en-US" i="1" dirty="0">
                    <a:latin typeface="微软雅黑" panose="020B0503020204020204" pitchFamily="34" charset="-122"/>
                    <a:ea typeface="微软雅黑" panose="020B0503020204020204" pitchFamily="34" charset="-122"/>
                  </a:rPr>
                  <a:t>温度</a:t>
                </a:r>
                <a:endParaRPr lang="en-US" altLang="zh-CN" i="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0" i="1" smtClean="0">
                        <a:solidFill>
                          <a:schemeClr val="tx1"/>
                        </a:solidFill>
                        <a:latin typeface="Cambria Math" panose="02040503050406030204" pitchFamily="18" charset="0"/>
                      </a:rPr>
                      <m:t>𝑅</m:t>
                    </m:r>
                    <m:r>
                      <a:rPr lang="zh-CN" altLang="en-US" i="1">
                        <a:latin typeface="Cambria Math" panose="02040503050406030204" pitchFamily="18" charset="0"/>
                      </a:rPr>
                      <m:t>：</m:t>
                    </m:r>
                  </m:oMath>
                </a14:m>
                <a:r>
                  <a:rPr lang="zh-CN" altLang="en-US" dirty="0">
                    <a:solidFill>
                      <a:schemeClr val="tx1"/>
                    </a:solidFill>
                    <a:latin typeface="微软雅黑" panose="020B0503020204020204" pitchFamily="34" charset="-122"/>
                    <a:ea typeface="微软雅黑" panose="020B0503020204020204" pitchFamily="34" charset="-122"/>
                  </a:rPr>
                  <a:t>电阻</a:t>
                </a:r>
                <a:endParaRPr lang="en-US" altLang="zh-CN" dirty="0">
                  <a:solidFill>
                    <a:schemeClr val="tx1"/>
                  </a:solidFill>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851E629B-49EA-725A-37FD-0E5A03327FEF}"/>
                  </a:ext>
                </a:extLst>
              </p:cNvPr>
              <p:cNvSpPr txBox="1">
                <a:spLocks noRot="1" noChangeAspect="1" noMove="1" noResize="1" noEditPoints="1" noAdjustHandles="1" noChangeArrowheads="1" noChangeShapeType="1" noTextEdit="1"/>
              </p:cNvSpPr>
              <p:nvPr/>
            </p:nvSpPr>
            <p:spPr>
              <a:xfrm>
                <a:off x="5762889" y="4305312"/>
                <a:ext cx="2898742" cy="1477328"/>
              </a:xfrm>
              <a:prstGeom prst="rect">
                <a:avLst/>
              </a:prstGeom>
              <a:blipFill>
                <a:blip r:embed="rId4"/>
                <a:stretch>
                  <a:fillRect l="-2941" r="-1261" b="-86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33156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噪声类型</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B316912-A911-DF5A-16DA-9EA70A55469F}"/>
                  </a:ext>
                </a:extLst>
              </p:cNvPr>
              <p:cNvSpPr txBox="1"/>
              <p:nvPr/>
            </p:nvSpPr>
            <p:spPr>
              <a:xfrm>
                <a:off x="193852" y="756720"/>
                <a:ext cx="8547811" cy="1181221"/>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 热噪声</a:t>
                </a:r>
              </a:p>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例</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：计算下图</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RC</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电路中 ，</a:t>
                </a:r>
                <a14:m>
                  <m:oMath xmlns:m="http://schemas.openxmlformats.org/officeDocument/2006/math">
                    <m:sSub>
                      <m:sSubPr>
                        <m:ctrlPr>
                          <a:rPr lang="en-US" altLang="zh-CN" sz="2000" i="1" kern="0" spc="70" dirty="0" smtClean="0">
                            <a:solidFill>
                              <a:srgbClr val="000000">
                                <a:alpha val="100000"/>
                              </a:srgbClr>
                            </a:solidFill>
                            <a:latin typeface="Cambria Math" panose="02040503050406030204" pitchFamily="18" charset="0"/>
                          </a:rPr>
                        </m:ctrlPr>
                      </m:sSubPr>
                      <m:e>
                        <m:r>
                          <a:rPr lang="en-US" altLang="zh-CN" sz="2000" b="0" i="1" kern="0" spc="70" dirty="0" smtClean="0">
                            <a:solidFill>
                              <a:srgbClr val="000000">
                                <a:alpha val="100000"/>
                              </a:srgbClr>
                            </a:solidFill>
                            <a:latin typeface="Cambria Math" panose="02040503050406030204" pitchFamily="18" charset="0"/>
                          </a:rPr>
                          <m:t>𝑉</m:t>
                        </m:r>
                      </m:e>
                      <m:sub>
                        <m:r>
                          <a:rPr lang="en-US" altLang="zh-CN" sz="2000" b="0" i="1" kern="0" spc="70" dirty="0" smtClean="0">
                            <a:solidFill>
                              <a:srgbClr val="000000">
                                <a:alpha val="100000"/>
                              </a:srgbClr>
                            </a:solidFill>
                            <a:latin typeface="Cambria Math" panose="02040503050406030204" pitchFamily="18" charset="0"/>
                          </a:rPr>
                          <m:t>𝑜𝑢</m:t>
                        </m:r>
                        <m:r>
                          <a:rPr lang="en-US" altLang="zh-CN" sz="2000" i="1" kern="0" spc="70" dirty="0" err="1" smtClean="0">
                            <a:solidFill>
                              <a:srgbClr val="000000">
                                <a:alpha val="100000"/>
                              </a:srgbClr>
                            </a:solidFill>
                            <a:latin typeface="Cambria Math" panose="02040503050406030204" pitchFamily="18" charset="0"/>
                          </a:rPr>
                          <m:t>𝑡</m:t>
                        </m:r>
                      </m:sub>
                    </m:sSub>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噪声谱和总噪声功率。</a:t>
                </a: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mc:Choice>
        <mc:Fallback xmlns="">
          <p:sp>
            <p:nvSpPr>
              <p:cNvPr id="3" name="文本框 2">
                <a:extLst>
                  <a:ext uri="{FF2B5EF4-FFF2-40B4-BE49-F238E27FC236}">
                    <a16:creationId xmlns:a16="http://schemas.microsoft.com/office/drawing/2014/main" id="{BB316912-A911-DF5A-16DA-9EA70A55469F}"/>
                  </a:ext>
                </a:extLst>
              </p:cNvPr>
              <p:cNvSpPr txBox="1">
                <a:spLocks noRot="1" noChangeAspect="1" noMove="1" noResize="1" noEditPoints="1" noAdjustHandles="1" noChangeArrowheads="1" noChangeShapeType="1" noTextEdit="1"/>
              </p:cNvSpPr>
              <p:nvPr/>
            </p:nvSpPr>
            <p:spPr>
              <a:xfrm>
                <a:off x="193852" y="756720"/>
                <a:ext cx="8547811" cy="1181221"/>
              </a:xfrm>
              <a:prstGeom prst="rect">
                <a:avLst/>
              </a:prstGeom>
              <a:blipFill>
                <a:blip r:embed="rId3"/>
                <a:stretch>
                  <a:fillRect t="-103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AC2BA39-D281-639D-3F64-45D358E8E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8" y="1692264"/>
            <a:ext cx="3928209" cy="2287204"/>
          </a:xfrm>
          <a:prstGeom prst="rect">
            <a:avLst/>
          </a:prstGeom>
        </p:spPr>
      </p:pic>
      <p:pic>
        <p:nvPicPr>
          <p:cNvPr id="9" name="图片 8">
            <a:extLst>
              <a:ext uri="{FF2B5EF4-FFF2-40B4-BE49-F238E27FC236}">
                <a16:creationId xmlns:a16="http://schemas.microsoft.com/office/drawing/2014/main" id="{5A05C170-B075-5F2B-2CE2-34A8E2E30F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8" y="2189565"/>
            <a:ext cx="3321221" cy="1619333"/>
          </a:xfrm>
          <a:prstGeom prst="rect">
            <a:avLst/>
          </a:prstGeom>
        </p:spPr>
      </p:pic>
      <p:sp>
        <p:nvSpPr>
          <p:cNvPr id="10" name="箭头: 右 9">
            <a:extLst>
              <a:ext uri="{FF2B5EF4-FFF2-40B4-BE49-F238E27FC236}">
                <a16:creationId xmlns:a16="http://schemas.microsoft.com/office/drawing/2014/main" id="{F9D3A706-2652-B336-4385-EEC7BA7B0BEB}"/>
              </a:ext>
            </a:extLst>
          </p:cNvPr>
          <p:cNvSpPr/>
          <p:nvPr/>
        </p:nvSpPr>
        <p:spPr>
          <a:xfrm>
            <a:off x="4191500" y="2999231"/>
            <a:ext cx="373128" cy="321870"/>
          </a:xfrm>
          <a:prstGeom prst="righ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64A8D58-366C-7DD5-8756-00E4118F9B52}"/>
                  </a:ext>
                </a:extLst>
              </p:cNvPr>
              <p:cNvSpPr txBox="1"/>
              <p:nvPr/>
            </p:nvSpPr>
            <p:spPr>
              <a:xfrm>
                <a:off x="757015" y="4389050"/>
                <a:ext cx="24176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𝑆</m:t>
                          </m:r>
                        </m:e>
                        <m:sub>
                          <m:r>
                            <a:rPr lang="en-US" altLang="zh-CN" sz="2000" b="0" i="1" smtClean="0">
                              <a:solidFill>
                                <a:schemeClr val="tx1"/>
                              </a:solidFill>
                              <a:latin typeface="Cambria Math" panose="02040503050406030204" pitchFamily="18" charset="0"/>
                            </a:rPr>
                            <m:t>𝑅</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𝑓</m:t>
                          </m:r>
                        </m:e>
                      </m:d>
                      <m:r>
                        <a:rPr lang="zh-CN" altLang="en-US" sz="2000" i="0">
                          <a:solidFill>
                            <a:schemeClr val="tx1"/>
                          </a:solidFill>
                          <a:latin typeface="Cambria Math" panose="02040503050406030204" pitchFamily="18" charset="0"/>
                        </a:rPr>
                        <m:t>=4</m:t>
                      </m:r>
                      <m:r>
                        <a:rPr lang="zh-CN" altLang="en-US" sz="2000" i="1">
                          <a:solidFill>
                            <a:schemeClr val="tx1"/>
                          </a:solidFill>
                          <a:latin typeface="Cambria Math" panose="02040503050406030204" pitchFamily="18" charset="0"/>
                        </a:rPr>
                        <m:t>𝑘</m:t>
                      </m:r>
                      <m:r>
                        <a:rPr lang="en-US" altLang="zh-CN" sz="2000" b="0" i="1" smtClean="0">
                          <a:solidFill>
                            <a:schemeClr val="tx1"/>
                          </a:solidFill>
                          <a:latin typeface="Cambria Math" panose="02040503050406030204" pitchFamily="18" charset="0"/>
                        </a:rPr>
                        <m:t>𝑇𝑅</m:t>
                      </m:r>
                    </m:oMath>
                  </m:oMathPara>
                </a14:m>
                <a:endParaRPr lang="zh-CN" altLang="en-US" sz="2000" dirty="0"/>
              </a:p>
            </p:txBody>
          </p:sp>
        </mc:Choice>
        <mc:Fallback xmlns="">
          <p:sp>
            <p:nvSpPr>
              <p:cNvPr id="17" name="文本框 16">
                <a:extLst>
                  <a:ext uri="{FF2B5EF4-FFF2-40B4-BE49-F238E27FC236}">
                    <a16:creationId xmlns:a16="http://schemas.microsoft.com/office/drawing/2014/main" id="{264A8D58-366C-7DD5-8756-00E4118F9B52}"/>
                  </a:ext>
                </a:extLst>
              </p:cNvPr>
              <p:cNvSpPr txBox="1">
                <a:spLocks noRot="1" noChangeAspect="1" noMove="1" noResize="1" noEditPoints="1" noAdjustHandles="1" noChangeArrowheads="1" noChangeShapeType="1" noTextEdit="1"/>
              </p:cNvSpPr>
              <p:nvPr/>
            </p:nvSpPr>
            <p:spPr>
              <a:xfrm>
                <a:off x="757015" y="4389050"/>
                <a:ext cx="2417672" cy="400110"/>
              </a:xfrm>
              <a:prstGeom prst="rect">
                <a:avLst/>
              </a:prstGeom>
              <a:blipFill>
                <a:blip r:embed="rId6"/>
                <a:stretch>
                  <a:fillRect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FB6119E-EE48-2B60-C393-CE61D7296B1E}"/>
                  </a:ext>
                </a:extLst>
              </p:cNvPr>
              <p:cNvSpPr txBox="1"/>
              <p:nvPr/>
            </p:nvSpPr>
            <p:spPr>
              <a:xfrm>
                <a:off x="193852" y="5310585"/>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𝑆</m:t>
                          </m:r>
                        </m:e>
                        <m:sub>
                          <m:r>
                            <a:rPr lang="en-US" altLang="zh-CN" sz="2000" b="0" i="1" smtClean="0">
                              <a:solidFill>
                                <a:schemeClr val="tx1"/>
                              </a:solidFill>
                              <a:latin typeface="Cambria Math" panose="02040503050406030204" pitchFamily="18" charset="0"/>
                            </a:rPr>
                            <m:t>𝑜𝑢𝑡</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𝑓</m:t>
                          </m:r>
                        </m:e>
                      </m:d>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𝑆</m:t>
                          </m:r>
                        </m:e>
                        <m:sub>
                          <m:r>
                            <a:rPr lang="en-US" altLang="zh-CN" sz="2000" b="0" i="1" smtClean="0">
                              <a:solidFill>
                                <a:schemeClr val="tx1"/>
                              </a:solidFill>
                              <a:latin typeface="Cambria Math" panose="02040503050406030204" pitchFamily="18" charset="0"/>
                            </a:rPr>
                            <m:t>𝑅</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𝑓</m:t>
                          </m:r>
                        </m:e>
                      </m:d>
                      <m:sSup>
                        <m:sSupPr>
                          <m:ctrlPr>
                            <a:rPr lang="zh-CN" altLang="en-US" sz="2000" i="1">
                              <a:solidFill>
                                <a:schemeClr val="tx1"/>
                              </a:solidFill>
                              <a:latin typeface="Cambria Math" panose="02040503050406030204" pitchFamily="18" charset="0"/>
                            </a:rPr>
                          </m:ctrlPr>
                        </m:sSupPr>
                        <m:e>
                          <m:d>
                            <m:dPr>
                              <m:begChr m:val="|"/>
                              <m:endChr m:val="|"/>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e>
                          </m:d>
                        </m:e>
                        <m:sup>
                          <m:r>
                            <a:rPr lang="zh-CN" altLang="en-US" sz="2000" i="0">
                              <a:solidFill>
                                <a:schemeClr val="tx1"/>
                              </a:solidFill>
                              <a:latin typeface="Cambria Math" panose="02040503050406030204" pitchFamily="18" charset="0"/>
                            </a:rPr>
                            <m:t>2</m:t>
                          </m:r>
                        </m:sup>
                      </m:sSup>
                    </m:oMath>
                  </m:oMathPara>
                </a14:m>
                <a:endParaRPr lang="zh-CN" altLang="en-US" sz="2000" dirty="0"/>
              </a:p>
            </p:txBody>
          </p:sp>
        </mc:Choice>
        <mc:Fallback xmlns="">
          <p:sp>
            <p:nvSpPr>
              <p:cNvPr id="19" name="文本框 18">
                <a:extLst>
                  <a:ext uri="{FF2B5EF4-FFF2-40B4-BE49-F238E27FC236}">
                    <a16:creationId xmlns:a16="http://schemas.microsoft.com/office/drawing/2014/main" id="{7FB6119E-EE48-2B60-C393-CE61D7296B1E}"/>
                  </a:ext>
                </a:extLst>
              </p:cNvPr>
              <p:cNvSpPr txBox="1">
                <a:spLocks noRot="1" noChangeAspect="1" noMove="1" noResize="1" noEditPoints="1" noAdjustHandles="1" noChangeArrowheads="1" noChangeShapeType="1" noTextEdit="1"/>
              </p:cNvSpPr>
              <p:nvPr/>
            </p:nvSpPr>
            <p:spPr>
              <a:xfrm>
                <a:off x="193852" y="5310585"/>
                <a:ext cx="4572000" cy="400110"/>
              </a:xfrm>
              <a:prstGeom prst="rect">
                <a:avLst/>
              </a:prstGeom>
              <a:blipFill>
                <a:blip r:embed="rId7"/>
                <a:stretch>
                  <a:fillRect b="-15152"/>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A7F708D-D7C1-8275-84C7-D9D4EF6202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1333" y="4282766"/>
            <a:ext cx="2870348" cy="1866996"/>
          </a:xfrm>
          <a:prstGeom prst="rect">
            <a:avLst/>
          </a:prstGeom>
        </p:spPr>
      </p:pic>
    </p:spTree>
    <p:extLst>
      <p:ext uri="{BB962C8B-B14F-4D97-AF65-F5344CB8AC3E}">
        <p14:creationId xmlns:p14="http://schemas.microsoft.com/office/powerpoint/2010/main" val="134120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噪声类型</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B316912-A911-DF5A-16DA-9EA70A55469F}"/>
                  </a:ext>
                </a:extLst>
              </p:cNvPr>
              <p:cNvSpPr txBox="1"/>
              <p:nvPr/>
            </p:nvSpPr>
            <p:spPr>
              <a:xfrm>
                <a:off x="193852" y="756720"/>
                <a:ext cx="8547811" cy="1181221"/>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 热噪声</a:t>
                </a:r>
              </a:p>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例</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：计算下图</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RC</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电路中 ，</a:t>
                </a:r>
                <a14:m>
                  <m:oMath xmlns:m="http://schemas.openxmlformats.org/officeDocument/2006/math">
                    <m:sSub>
                      <m:sSubPr>
                        <m:ctrlPr>
                          <a:rPr lang="en-US" altLang="zh-CN" sz="2000" i="1" kern="0" spc="70" dirty="0" smtClean="0">
                            <a:solidFill>
                              <a:srgbClr val="000000">
                                <a:alpha val="100000"/>
                              </a:srgbClr>
                            </a:solidFill>
                            <a:latin typeface="Cambria Math" panose="02040503050406030204" pitchFamily="18" charset="0"/>
                          </a:rPr>
                        </m:ctrlPr>
                      </m:sSubPr>
                      <m:e>
                        <m:r>
                          <a:rPr lang="en-US" altLang="zh-CN" sz="2000" b="0" i="1" kern="0" spc="70" dirty="0" smtClean="0">
                            <a:solidFill>
                              <a:srgbClr val="000000">
                                <a:alpha val="100000"/>
                              </a:srgbClr>
                            </a:solidFill>
                            <a:latin typeface="Cambria Math" panose="02040503050406030204" pitchFamily="18" charset="0"/>
                          </a:rPr>
                          <m:t>𝑉</m:t>
                        </m:r>
                      </m:e>
                      <m:sub>
                        <m:r>
                          <a:rPr lang="en-US" altLang="zh-CN" sz="2000" b="0" i="1" kern="0" spc="70" dirty="0" smtClean="0">
                            <a:solidFill>
                              <a:srgbClr val="000000">
                                <a:alpha val="100000"/>
                              </a:srgbClr>
                            </a:solidFill>
                            <a:latin typeface="Cambria Math" panose="02040503050406030204" pitchFamily="18" charset="0"/>
                          </a:rPr>
                          <m:t>𝑜𝑢</m:t>
                        </m:r>
                        <m:r>
                          <a:rPr lang="en-US" altLang="zh-CN" sz="2000" i="1" kern="0" spc="70" dirty="0" err="1" smtClean="0">
                            <a:solidFill>
                              <a:srgbClr val="000000">
                                <a:alpha val="100000"/>
                              </a:srgbClr>
                            </a:solidFill>
                            <a:latin typeface="Cambria Math" panose="02040503050406030204" pitchFamily="18" charset="0"/>
                          </a:rPr>
                          <m:t>𝑡</m:t>
                        </m:r>
                      </m:sub>
                    </m:sSub>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噪声谱和总噪声功率。</a:t>
                </a: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mc:Choice>
        <mc:Fallback xmlns="">
          <p:sp>
            <p:nvSpPr>
              <p:cNvPr id="3" name="文本框 2">
                <a:extLst>
                  <a:ext uri="{FF2B5EF4-FFF2-40B4-BE49-F238E27FC236}">
                    <a16:creationId xmlns:a16="http://schemas.microsoft.com/office/drawing/2014/main" id="{BB316912-A911-DF5A-16DA-9EA70A55469F}"/>
                  </a:ext>
                </a:extLst>
              </p:cNvPr>
              <p:cNvSpPr txBox="1">
                <a:spLocks noRot="1" noChangeAspect="1" noMove="1" noResize="1" noEditPoints="1" noAdjustHandles="1" noChangeArrowheads="1" noChangeShapeType="1" noTextEdit="1"/>
              </p:cNvSpPr>
              <p:nvPr/>
            </p:nvSpPr>
            <p:spPr>
              <a:xfrm>
                <a:off x="193852" y="756720"/>
                <a:ext cx="8547811" cy="1181221"/>
              </a:xfrm>
              <a:prstGeom prst="rect">
                <a:avLst/>
              </a:prstGeom>
              <a:blipFill>
                <a:blip r:embed="rId3"/>
                <a:stretch>
                  <a:fillRect t="-103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AC2BA39-D281-639D-3F64-45D358E8E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8" y="1692264"/>
            <a:ext cx="3928209" cy="2287204"/>
          </a:xfrm>
          <a:prstGeom prst="rect">
            <a:avLst/>
          </a:prstGeom>
        </p:spPr>
      </p:pic>
      <p:pic>
        <p:nvPicPr>
          <p:cNvPr id="9" name="图片 8">
            <a:extLst>
              <a:ext uri="{FF2B5EF4-FFF2-40B4-BE49-F238E27FC236}">
                <a16:creationId xmlns:a16="http://schemas.microsoft.com/office/drawing/2014/main" id="{5A05C170-B075-5F2B-2CE2-34A8E2E30F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8" y="2189565"/>
            <a:ext cx="3321221" cy="1619333"/>
          </a:xfrm>
          <a:prstGeom prst="rect">
            <a:avLst/>
          </a:prstGeom>
        </p:spPr>
      </p:pic>
      <p:sp>
        <p:nvSpPr>
          <p:cNvPr id="10" name="箭头: 右 9">
            <a:extLst>
              <a:ext uri="{FF2B5EF4-FFF2-40B4-BE49-F238E27FC236}">
                <a16:creationId xmlns:a16="http://schemas.microsoft.com/office/drawing/2014/main" id="{F9D3A706-2652-B336-4385-EEC7BA7B0BEB}"/>
              </a:ext>
            </a:extLst>
          </p:cNvPr>
          <p:cNvSpPr/>
          <p:nvPr/>
        </p:nvSpPr>
        <p:spPr>
          <a:xfrm>
            <a:off x="4191500" y="2999231"/>
            <a:ext cx="373128" cy="321870"/>
          </a:xfrm>
          <a:prstGeom prst="righ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14778E1-41BA-AE41-5E04-74268BE87DFF}"/>
                  </a:ext>
                </a:extLst>
              </p:cNvPr>
              <p:cNvSpPr txBox="1"/>
              <p:nvPr/>
            </p:nvSpPr>
            <p:spPr>
              <a:xfrm>
                <a:off x="464623" y="4641171"/>
                <a:ext cx="4572000" cy="10174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800" i="1" kern="0" spc="70" smtClean="0">
                              <a:solidFill>
                                <a:srgbClr val="000000">
                                  <a:alpha val="100000"/>
                                </a:srgbClr>
                              </a:solidFill>
                              <a:latin typeface="Cambria Math" panose="02040503050406030204" pitchFamily="18" charset="0"/>
                            </a:rPr>
                          </m:ctrlPr>
                        </m:fPr>
                        <m:num>
                          <m:sSub>
                            <m:sSubPr>
                              <m:ctrlPr>
                                <a:rPr lang="zh-CN" altLang="en-US" sz="1800" i="1" kern="0" spc="70" smtClean="0">
                                  <a:solidFill>
                                    <a:srgbClr val="000000">
                                      <a:alpha val="100000"/>
                                    </a:srgbClr>
                                  </a:solidFill>
                                  <a:latin typeface="Cambria Math" panose="02040503050406030204" pitchFamily="18" charset="0"/>
                                </a:rPr>
                              </m:ctrlPr>
                            </m:sSubPr>
                            <m:e>
                              <m:r>
                                <a:rPr lang="en-US" altLang="zh-CN" sz="1800" b="0" i="1" kern="0" spc="70" smtClean="0">
                                  <a:solidFill>
                                    <a:srgbClr val="000000">
                                      <a:alpha val="100000"/>
                                    </a:srgbClr>
                                  </a:solidFill>
                                  <a:latin typeface="Cambria Math" panose="02040503050406030204" pitchFamily="18" charset="0"/>
                                </a:rPr>
                                <m:t>𝑉</m:t>
                              </m:r>
                            </m:e>
                            <m:sub>
                              <m:r>
                                <a:rPr lang="en-US" altLang="zh-CN" sz="1800" b="0" i="1" kern="0" spc="70" smtClean="0">
                                  <a:solidFill>
                                    <a:srgbClr val="000000">
                                      <a:alpha val="100000"/>
                                    </a:srgbClr>
                                  </a:solidFill>
                                  <a:latin typeface="Cambria Math" panose="02040503050406030204" pitchFamily="18" charset="0"/>
                                </a:rPr>
                                <m:t>𝑜𝑢𝑡</m:t>
                              </m:r>
                            </m:sub>
                          </m:sSub>
                        </m:num>
                        <m:den>
                          <m:sSub>
                            <m:sSubPr>
                              <m:ctrlPr>
                                <a:rPr lang="zh-CN" altLang="en-US" sz="1800" i="1" kern="0" spc="70" smtClean="0">
                                  <a:solidFill>
                                    <a:srgbClr val="000000">
                                      <a:alpha val="100000"/>
                                    </a:srgbClr>
                                  </a:solidFill>
                                  <a:latin typeface="Cambria Math" panose="02040503050406030204" pitchFamily="18" charset="0"/>
                                </a:rPr>
                              </m:ctrlPr>
                            </m:sSubPr>
                            <m:e>
                              <m:r>
                                <a:rPr lang="en-US" altLang="zh-CN" sz="1800" b="0" i="1" kern="0" spc="70" smtClean="0">
                                  <a:solidFill>
                                    <a:srgbClr val="000000">
                                      <a:alpha val="100000"/>
                                    </a:srgbClr>
                                  </a:solidFill>
                                  <a:latin typeface="Cambria Math" panose="02040503050406030204" pitchFamily="18" charset="0"/>
                                </a:rPr>
                                <m:t>𝑉</m:t>
                              </m:r>
                            </m:e>
                            <m:sub>
                              <m:r>
                                <a:rPr lang="en-US" altLang="zh-CN" sz="1800" b="0" i="1" kern="0" spc="70" smtClean="0">
                                  <a:solidFill>
                                    <a:srgbClr val="000000">
                                      <a:alpha val="100000"/>
                                    </a:srgbClr>
                                  </a:solidFill>
                                  <a:latin typeface="Cambria Math" panose="02040503050406030204" pitchFamily="18" charset="0"/>
                                </a:rPr>
                                <m:t>𝑖𝑛</m:t>
                              </m:r>
                            </m:sub>
                          </m:sSub>
                        </m:den>
                      </m:f>
                      <m:d>
                        <m:dPr>
                          <m:ctrlPr>
                            <a:rPr lang="zh-CN" altLang="en-US" sz="1800" i="1" kern="0" spc="70" smtClean="0">
                              <a:solidFill>
                                <a:srgbClr val="000000">
                                  <a:alpha val="100000"/>
                                </a:srgbClr>
                              </a:solidFill>
                              <a:latin typeface="Cambria Math" panose="02040503050406030204" pitchFamily="18" charset="0"/>
                            </a:rPr>
                          </m:ctrlPr>
                        </m:dPr>
                        <m:e>
                          <m:r>
                            <a:rPr lang="zh-CN" altLang="en-US" sz="1800" i="1" kern="0" spc="70" smtClean="0">
                              <a:solidFill>
                                <a:srgbClr val="000000">
                                  <a:alpha val="100000"/>
                                </a:srgbClr>
                              </a:solidFill>
                              <a:latin typeface="Cambria Math" panose="02040503050406030204" pitchFamily="18" charset="0"/>
                            </a:rPr>
                            <m:t>𝑠</m:t>
                          </m:r>
                        </m:e>
                      </m:d>
                      <m:r>
                        <a:rPr lang="en-US" altLang="zh-CN" sz="1800" b="0" i="1" kern="0" spc="70" smtClean="0">
                          <a:solidFill>
                            <a:srgbClr val="000000">
                              <a:alpha val="100000"/>
                            </a:srgbClr>
                          </a:solidFill>
                          <a:latin typeface="Cambria Math" panose="02040503050406030204" pitchFamily="18" charset="0"/>
                        </a:rPr>
                        <m:t>=</m:t>
                      </m:r>
                      <m:f>
                        <m:fPr>
                          <m:ctrlPr>
                            <a:rPr lang="en-US" altLang="zh-CN" sz="1800" b="0" i="1" kern="0" spc="70" smtClean="0">
                              <a:solidFill>
                                <a:srgbClr val="000000">
                                  <a:alpha val="100000"/>
                                </a:srgbClr>
                              </a:solidFill>
                              <a:latin typeface="Cambria Math" panose="02040503050406030204" pitchFamily="18" charset="0"/>
                            </a:rPr>
                          </m:ctrlPr>
                        </m:fPr>
                        <m:num>
                          <m:f>
                            <m:fPr>
                              <m:ctrlPr>
                                <a:rPr lang="en-US" altLang="zh-CN" sz="1800" b="0" i="1" kern="0" spc="70" smtClean="0">
                                  <a:solidFill>
                                    <a:srgbClr val="000000">
                                      <a:alpha val="100000"/>
                                    </a:srgbClr>
                                  </a:solidFill>
                                  <a:latin typeface="Cambria Math" panose="02040503050406030204" pitchFamily="18" charset="0"/>
                                </a:rPr>
                              </m:ctrlPr>
                            </m:fPr>
                            <m:num>
                              <m:r>
                                <a:rPr lang="en-US" altLang="zh-CN" sz="1800" b="0" i="1" kern="0" spc="70" smtClean="0">
                                  <a:solidFill>
                                    <a:srgbClr val="000000">
                                      <a:alpha val="100000"/>
                                    </a:srgbClr>
                                  </a:solidFill>
                                  <a:latin typeface="Cambria Math" panose="02040503050406030204" pitchFamily="18" charset="0"/>
                                </a:rPr>
                                <m:t>1</m:t>
                              </m:r>
                            </m:num>
                            <m:den>
                              <m:r>
                                <a:rPr lang="en-US" altLang="zh-CN" sz="1800" b="0" i="1" kern="0" spc="70" smtClean="0">
                                  <a:solidFill>
                                    <a:srgbClr val="000000">
                                      <a:alpha val="100000"/>
                                    </a:srgbClr>
                                  </a:solidFill>
                                  <a:latin typeface="Cambria Math" panose="02040503050406030204" pitchFamily="18" charset="0"/>
                                </a:rPr>
                                <m:t>𝐶𝑠</m:t>
                              </m:r>
                            </m:den>
                          </m:f>
                        </m:num>
                        <m:den>
                          <m:r>
                            <a:rPr lang="en-US" altLang="zh-CN" sz="1800" b="0" i="1" kern="0" spc="70" smtClean="0">
                              <a:solidFill>
                                <a:srgbClr val="000000">
                                  <a:alpha val="100000"/>
                                </a:srgbClr>
                              </a:solidFill>
                              <a:latin typeface="Cambria Math" panose="02040503050406030204" pitchFamily="18" charset="0"/>
                            </a:rPr>
                            <m:t>𝑅</m:t>
                          </m:r>
                          <m:r>
                            <a:rPr lang="en-US" altLang="zh-CN" sz="1800" b="0" i="1" kern="0" spc="70" smtClean="0">
                              <a:solidFill>
                                <a:srgbClr val="000000">
                                  <a:alpha val="100000"/>
                                </a:srgbClr>
                              </a:solidFill>
                              <a:latin typeface="Cambria Math" panose="02040503050406030204" pitchFamily="18" charset="0"/>
                            </a:rPr>
                            <m:t>+</m:t>
                          </m:r>
                          <m:f>
                            <m:fPr>
                              <m:ctrlPr>
                                <a:rPr lang="en-US" altLang="zh-CN" sz="1800" b="0" i="1" kern="0" spc="70" smtClean="0">
                                  <a:solidFill>
                                    <a:srgbClr val="000000">
                                      <a:alpha val="100000"/>
                                    </a:srgbClr>
                                  </a:solidFill>
                                  <a:latin typeface="Cambria Math" panose="02040503050406030204" pitchFamily="18" charset="0"/>
                                </a:rPr>
                              </m:ctrlPr>
                            </m:fPr>
                            <m:num>
                              <m:r>
                                <a:rPr lang="en-US" altLang="zh-CN" sz="1800" b="0" i="1" kern="0" spc="70" smtClean="0">
                                  <a:solidFill>
                                    <a:srgbClr val="000000">
                                      <a:alpha val="100000"/>
                                    </a:srgbClr>
                                  </a:solidFill>
                                  <a:latin typeface="Cambria Math" panose="02040503050406030204" pitchFamily="18" charset="0"/>
                                </a:rPr>
                                <m:t>1</m:t>
                              </m:r>
                            </m:num>
                            <m:den>
                              <m:r>
                                <a:rPr lang="en-US" altLang="zh-CN" sz="1800" b="0" i="1" kern="0" spc="70" smtClean="0">
                                  <a:solidFill>
                                    <a:srgbClr val="000000">
                                      <a:alpha val="100000"/>
                                    </a:srgbClr>
                                  </a:solidFill>
                                  <a:latin typeface="Cambria Math" panose="02040503050406030204" pitchFamily="18" charset="0"/>
                                </a:rPr>
                                <m:t>𝐶𝑠</m:t>
                              </m:r>
                            </m:den>
                          </m:f>
                        </m:den>
                      </m:f>
                      <m:r>
                        <a:rPr lang="en-US" altLang="zh-CN" sz="1800" b="0" i="1" kern="0" spc="70" smtClean="0">
                          <a:solidFill>
                            <a:srgbClr val="000000">
                              <a:alpha val="100000"/>
                            </a:srgbClr>
                          </a:solidFill>
                          <a:latin typeface="Cambria Math" panose="02040503050406030204" pitchFamily="18" charset="0"/>
                        </a:rPr>
                        <m:t>=</m:t>
                      </m:r>
                      <m:f>
                        <m:fPr>
                          <m:ctrlPr>
                            <a:rPr lang="en-US" altLang="zh-CN" sz="1800" b="0" i="1" kern="0" spc="70" smtClean="0">
                              <a:solidFill>
                                <a:srgbClr val="000000">
                                  <a:alpha val="100000"/>
                                </a:srgbClr>
                              </a:solidFill>
                              <a:latin typeface="Cambria Math" panose="02040503050406030204" pitchFamily="18" charset="0"/>
                            </a:rPr>
                          </m:ctrlPr>
                        </m:fPr>
                        <m:num>
                          <m:r>
                            <a:rPr lang="en-US" altLang="zh-CN" sz="1800" b="0" i="1" kern="0" spc="70" smtClean="0">
                              <a:solidFill>
                                <a:srgbClr val="000000">
                                  <a:alpha val="100000"/>
                                </a:srgbClr>
                              </a:solidFill>
                              <a:latin typeface="Cambria Math" panose="02040503050406030204" pitchFamily="18" charset="0"/>
                            </a:rPr>
                            <m:t>1</m:t>
                          </m:r>
                        </m:num>
                        <m:den>
                          <m:r>
                            <a:rPr lang="en-US" altLang="zh-CN" sz="1800" b="0" i="1" kern="0" spc="70" smtClean="0">
                              <a:solidFill>
                                <a:srgbClr val="000000">
                                  <a:alpha val="100000"/>
                                </a:srgbClr>
                              </a:solidFill>
                              <a:latin typeface="Cambria Math" panose="02040503050406030204" pitchFamily="18" charset="0"/>
                            </a:rPr>
                            <m:t>𝑅𝐶𝑠</m:t>
                          </m:r>
                          <m:r>
                            <a:rPr lang="en-US" altLang="zh-CN" sz="1800" b="0" i="1" kern="0" spc="70" smtClean="0">
                              <a:solidFill>
                                <a:srgbClr val="000000">
                                  <a:alpha val="100000"/>
                                </a:srgbClr>
                              </a:solidFill>
                              <a:latin typeface="Cambria Math" panose="02040503050406030204" pitchFamily="18" charset="0"/>
                            </a:rPr>
                            <m:t>+</m:t>
                          </m:r>
                          <m:r>
                            <a:rPr lang="en-US" altLang="zh-CN" sz="1800" b="0" i="1" kern="0" spc="70" smtClean="0">
                              <a:solidFill>
                                <a:srgbClr val="000000">
                                  <a:alpha val="100000"/>
                                </a:srgbClr>
                              </a:solidFill>
                              <a:latin typeface="Cambria Math" panose="02040503050406030204" pitchFamily="18" charset="0"/>
                            </a:rPr>
                            <m:t>1</m:t>
                          </m:r>
                        </m:den>
                      </m:f>
                    </m:oMath>
                  </m:oMathPara>
                </a14:m>
                <a:endParaRPr lang="zh-CN" altLang="en-US" dirty="0"/>
              </a:p>
            </p:txBody>
          </p:sp>
        </mc:Choice>
        <mc:Fallback xmlns="">
          <p:sp>
            <p:nvSpPr>
              <p:cNvPr id="15" name="文本框 14">
                <a:extLst>
                  <a:ext uri="{FF2B5EF4-FFF2-40B4-BE49-F238E27FC236}">
                    <a16:creationId xmlns:a16="http://schemas.microsoft.com/office/drawing/2014/main" id="{014778E1-41BA-AE41-5E04-74268BE87DFF}"/>
                  </a:ext>
                </a:extLst>
              </p:cNvPr>
              <p:cNvSpPr txBox="1">
                <a:spLocks noRot="1" noChangeAspect="1" noMove="1" noResize="1" noEditPoints="1" noAdjustHandles="1" noChangeArrowheads="1" noChangeShapeType="1" noTextEdit="1"/>
              </p:cNvSpPr>
              <p:nvPr/>
            </p:nvSpPr>
            <p:spPr>
              <a:xfrm>
                <a:off x="464623" y="4641171"/>
                <a:ext cx="4572000" cy="101745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64A8D58-366C-7DD5-8756-00E4118F9B52}"/>
                  </a:ext>
                </a:extLst>
              </p:cNvPr>
              <p:cNvSpPr txBox="1"/>
              <p:nvPr/>
            </p:nvSpPr>
            <p:spPr>
              <a:xfrm>
                <a:off x="786276" y="4042581"/>
                <a:ext cx="241767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𝑆</m:t>
                          </m:r>
                        </m:e>
                        <m:sub>
                          <m:r>
                            <a:rPr lang="en-US" altLang="zh-CN" sz="2000" b="0" i="1" smtClean="0">
                              <a:solidFill>
                                <a:schemeClr val="tx1"/>
                              </a:solidFill>
                              <a:latin typeface="Cambria Math" panose="02040503050406030204" pitchFamily="18" charset="0"/>
                            </a:rPr>
                            <m:t>𝑅</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𝑓</m:t>
                          </m:r>
                        </m:e>
                      </m:d>
                      <m:r>
                        <a:rPr lang="zh-CN" altLang="en-US" sz="2000" i="0">
                          <a:solidFill>
                            <a:schemeClr val="tx1"/>
                          </a:solidFill>
                          <a:latin typeface="Cambria Math" panose="02040503050406030204" pitchFamily="18" charset="0"/>
                        </a:rPr>
                        <m:t>=</m:t>
                      </m:r>
                      <m:r>
                        <a:rPr lang="zh-CN" altLang="en-US" sz="2000" i="0">
                          <a:solidFill>
                            <a:schemeClr val="tx1"/>
                          </a:solidFill>
                          <a:latin typeface="Cambria Math" panose="02040503050406030204" pitchFamily="18" charset="0"/>
                        </a:rPr>
                        <m:t>4</m:t>
                      </m:r>
                      <m:r>
                        <a:rPr lang="zh-CN" altLang="en-US" sz="2000" i="1">
                          <a:solidFill>
                            <a:schemeClr val="tx1"/>
                          </a:solidFill>
                          <a:latin typeface="Cambria Math" panose="02040503050406030204" pitchFamily="18" charset="0"/>
                        </a:rPr>
                        <m:t>𝑘</m:t>
                      </m:r>
                      <m:r>
                        <a:rPr lang="en-US" altLang="zh-CN" sz="2000" b="0" i="1" smtClean="0">
                          <a:solidFill>
                            <a:schemeClr val="tx1"/>
                          </a:solidFill>
                          <a:latin typeface="Cambria Math" panose="02040503050406030204" pitchFamily="18" charset="0"/>
                        </a:rPr>
                        <m:t>𝑇𝑅</m:t>
                      </m:r>
                    </m:oMath>
                  </m:oMathPara>
                </a14:m>
                <a:endParaRPr lang="zh-CN" altLang="en-US" sz="2000" dirty="0"/>
              </a:p>
            </p:txBody>
          </p:sp>
        </mc:Choice>
        <mc:Fallback xmlns="">
          <p:sp>
            <p:nvSpPr>
              <p:cNvPr id="17" name="文本框 16">
                <a:extLst>
                  <a:ext uri="{FF2B5EF4-FFF2-40B4-BE49-F238E27FC236}">
                    <a16:creationId xmlns:a16="http://schemas.microsoft.com/office/drawing/2014/main" id="{264A8D58-366C-7DD5-8756-00E4118F9B52}"/>
                  </a:ext>
                </a:extLst>
              </p:cNvPr>
              <p:cNvSpPr txBox="1">
                <a:spLocks noRot="1" noChangeAspect="1" noMove="1" noResize="1" noEditPoints="1" noAdjustHandles="1" noChangeArrowheads="1" noChangeShapeType="1" noTextEdit="1"/>
              </p:cNvSpPr>
              <p:nvPr/>
            </p:nvSpPr>
            <p:spPr>
              <a:xfrm>
                <a:off x="786276" y="4042581"/>
                <a:ext cx="2417672" cy="400110"/>
              </a:xfrm>
              <a:prstGeom prst="rect">
                <a:avLst/>
              </a:prstGeom>
              <a:blipFill>
                <a:blip r:embed="rId7"/>
                <a:stretch>
                  <a:fillRect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FB6119E-EE48-2B60-C393-CE61D7296B1E}"/>
                  </a:ext>
                </a:extLst>
              </p:cNvPr>
              <p:cNvSpPr txBox="1"/>
              <p:nvPr/>
            </p:nvSpPr>
            <p:spPr>
              <a:xfrm>
                <a:off x="3591871" y="4102346"/>
                <a:ext cx="4572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𝑆</m:t>
                          </m:r>
                        </m:e>
                        <m:sub>
                          <m:r>
                            <a:rPr lang="en-US" altLang="zh-CN" sz="2000" b="0" i="1" smtClean="0">
                              <a:solidFill>
                                <a:schemeClr val="tx1"/>
                              </a:solidFill>
                              <a:latin typeface="Cambria Math" panose="02040503050406030204" pitchFamily="18" charset="0"/>
                            </a:rPr>
                            <m:t>𝑜𝑢𝑡</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𝑓</m:t>
                          </m:r>
                        </m:e>
                      </m:d>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𝑆</m:t>
                          </m:r>
                        </m:e>
                        <m:sub>
                          <m:r>
                            <a:rPr lang="en-US" altLang="zh-CN" sz="2000" b="0" i="1" smtClean="0">
                              <a:solidFill>
                                <a:schemeClr val="tx1"/>
                              </a:solidFill>
                              <a:latin typeface="Cambria Math" panose="02040503050406030204" pitchFamily="18" charset="0"/>
                            </a:rPr>
                            <m:t>𝑅</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𝑓</m:t>
                          </m:r>
                        </m:e>
                      </m:d>
                      <m:sSup>
                        <m:sSupPr>
                          <m:ctrlPr>
                            <a:rPr lang="zh-CN" altLang="en-US" sz="2000" i="1">
                              <a:solidFill>
                                <a:schemeClr val="tx1"/>
                              </a:solidFill>
                              <a:latin typeface="Cambria Math" panose="02040503050406030204" pitchFamily="18" charset="0"/>
                            </a:rPr>
                          </m:ctrlPr>
                        </m:sSupPr>
                        <m:e>
                          <m:d>
                            <m:dPr>
                              <m:begChr m:val="|"/>
                              <m:endChr m:val="|"/>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e>
                          </m:d>
                        </m:e>
                        <m:sup>
                          <m:r>
                            <a:rPr lang="zh-CN" altLang="en-US" sz="2000" i="0">
                              <a:solidFill>
                                <a:schemeClr val="tx1"/>
                              </a:solidFill>
                              <a:latin typeface="Cambria Math" panose="02040503050406030204" pitchFamily="18" charset="0"/>
                            </a:rPr>
                            <m:t>2</m:t>
                          </m:r>
                        </m:sup>
                      </m:sSup>
                    </m:oMath>
                  </m:oMathPara>
                </a14:m>
                <a:endParaRPr lang="zh-CN" altLang="en-US" sz="2000" dirty="0"/>
              </a:p>
            </p:txBody>
          </p:sp>
        </mc:Choice>
        <mc:Fallback xmlns="">
          <p:sp>
            <p:nvSpPr>
              <p:cNvPr id="19" name="文本框 18">
                <a:extLst>
                  <a:ext uri="{FF2B5EF4-FFF2-40B4-BE49-F238E27FC236}">
                    <a16:creationId xmlns:a16="http://schemas.microsoft.com/office/drawing/2014/main" id="{7FB6119E-EE48-2B60-C393-CE61D7296B1E}"/>
                  </a:ext>
                </a:extLst>
              </p:cNvPr>
              <p:cNvSpPr txBox="1">
                <a:spLocks noRot="1" noChangeAspect="1" noMove="1" noResize="1" noEditPoints="1" noAdjustHandles="1" noChangeArrowheads="1" noChangeShapeType="1" noTextEdit="1"/>
              </p:cNvSpPr>
              <p:nvPr/>
            </p:nvSpPr>
            <p:spPr>
              <a:xfrm>
                <a:off x="3591871" y="4102346"/>
                <a:ext cx="4572000" cy="400110"/>
              </a:xfrm>
              <a:prstGeom prst="rect">
                <a:avLst/>
              </a:prstGeom>
              <a:blipFill>
                <a:blip r:embed="rId8"/>
                <a:stretch>
                  <a:fillRect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F6C5DB0-5899-6DCA-DB06-49E45222CDD2}"/>
                  </a:ext>
                </a:extLst>
              </p:cNvPr>
              <p:cNvSpPr txBox="1"/>
              <p:nvPr/>
            </p:nvSpPr>
            <p:spPr>
              <a:xfrm>
                <a:off x="3591871" y="4835100"/>
                <a:ext cx="4572000" cy="6612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𝐻</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𝑓</m:t>
                          </m:r>
                        </m:e>
                      </m:d>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1</m:t>
                          </m:r>
                        </m:num>
                        <m:den>
                          <m:r>
                            <a:rPr lang="en-US" altLang="zh-CN" sz="1800" b="0" i="1" smtClean="0">
                              <a:solidFill>
                                <a:schemeClr val="tx1"/>
                              </a:solidFill>
                              <a:latin typeface="Cambria Math" panose="02040503050406030204" pitchFamily="18" charset="0"/>
                            </a:rPr>
                            <m:t>𝑗</m:t>
                          </m:r>
                          <m:r>
                            <a:rPr lang="en-US" altLang="zh-CN" sz="1800" b="0" i="1" smtClean="0">
                              <a:solidFill>
                                <a:schemeClr val="tx1"/>
                              </a:solidFill>
                              <a:latin typeface="Cambria Math" panose="02040503050406030204" pitchFamily="18" charset="0"/>
                            </a:rPr>
                            <m:t>2</m:t>
                          </m:r>
                          <m:r>
                            <a:rPr lang="zh-CN" altLang="en-US" sz="1800" b="0" i="1" smtClean="0">
                              <a:solidFill>
                                <a:schemeClr val="tx1"/>
                              </a:solidFill>
                              <a:latin typeface="Cambria Math" panose="02040503050406030204" pitchFamily="18" charset="0"/>
                            </a:rPr>
                            <m:t>𝜋</m:t>
                          </m:r>
                          <m:r>
                            <a:rPr lang="en-US" altLang="zh-CN" sz="1800" b="0" i="1" smtClean="0">
                              <a:solidFill>
                                <a:schemeClr val="tx1"/>
                              </a:solidFill>
                              <a:latin typeface="Cambria Math" panose="02040503050406030204" pitchFamily="18" charset="0"/>
                            </a:rPr>
                            <m:t>𝑅𝐶𝑓</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1</m:t>
                          </m:r>
                        </m:den>
                      </m:f>
                    </m:oMath>
                  </m:oMathPara>
                </a14:m>
                <a:endParaRPr lang="zh-CN" altLang="en-US" dirty="0"/>
              </a:p>
            </p:txBody>
          </p:sp>
        </mc:Choice>
        <mc:Fallback xmlns="">
          <p:sp>
            <p:nvSpPr>
              <p:cNvPr id="21" name="文本框 20">
                <a:extLst>
                  <a:ext uri="{FF2B5EF4-FFF2-40B4-BE49-F238E27FC236}">
                    <a16:creationId xmlns:a16="http://schemas.microsoft.com/office/drawing/2014/main" id="{0F6C5DB0-5899-6DCA-DB06-49E45222CDD2}"/>
                  </a:ext>
                </a:extLst>
              </p:cNvPr>
              <p:cNvSpPr txBox="1">
                <a:spLocks noRot="1" noChangeAspect="1" noMove="1" noResize="1" noEditPoints="1" noAdjustHandles="1" noChangeArrowheads="1" noChangeShapeType="1" noTextEdit="1"/>
              </p:cNvSpPr>
              <p:nvPr/>
            </p:nvSpPr>
            <p:spPr>
              <a:xfrm>
                <a:off x="3591871" y="4835100"/>
                <a:ext cx="4572000" cy="66127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8AF3986B-288B-FF2E-23ED-0D88CC644D2A}"/>
                  </a:ext>
                </a:extLst>
              </p:cNvPr>
              <p:cNvSpPr txBox="1"/>
              <p:nvPr/>
            </p:nvSpPr>
            <p:spPr>
              <a:xfrm>
                <a:off x="727753" y="5619857"/>
                <a:ext cx="4572000" cy="6613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𝑆</m:t>
                          </m:r>
                        </m:e>
                        <m:sub>
                          <m:r>
                            <a:rPr lang="en-US" altLang="zh-CN" sz="1800" b="0" i="1" smtClean="0">
                              <a:solidFill>
                                <a:schemeClr val="tx1"/>
                              </a:solidFill>
                              <a:latin typeface="Cambria Math" panose="02040503050406030204" pitchFamily="18" charset="0"/>
                            </a:rPr>
                            <m:t>𝑜𝑢𝑡</m:t>
                          </m:r>
                        </m:sub>
                      </m:sSub>
                      <m:d>
                        <m:dPr>
                          <m:ctrlPr>
                            <a:rPr lang="zh-CN" altLang="en-US" sz="1800" i="1">
                              <a:solidFill>
                                <a:schemeClr val="tx1"/>
                              </a:solidFill>
                              <a:latin typeface="Cambria Math" panose="02040503050406030204" pitchFamily="18" charset="0"/>
                            </a:rPr>
                          </m:ctrlPr>
                        </m:dPr>
                        <m:e>
                          <m:r>
                            <a:rPr lang="zh-CN" altLang="en-US" sz="1800" i="1">
                              <a:solidFill>
                                <a:schemeClr val="tx1"/>
                              </a:solidFill>
                              <a:latin typeface="Cambria Math" panose="02040503050406030204" pitchFamily="18" charset="0"/>
                            </a:rPr>
                            <m:t>𝑓</m:t>
                          </m:r>
                        </m:e>
                      </m:d>
                      <m:r>
                        <a:rPr lang="en-US" altLang="zh-CN" sz="1800" b="0" i="1" smtClean="0">
                          <a:solidFill>
                            <a:schemeClr val="tx1"/>
                          </a:solidFill>
                          <a:latin typeface="Cambria Math" panose="02040503050406030204" pitchFamily="18" charset="0"/>
                        </a:rPr>
                        <m:t>=</m:t>
                      </m:r>
                      <m:r>
                        <a:rPr lang="zh-CN" altLang="en-US">
                          <a:latin typeface="Cambria Math" panose="02040503050406030204" pitchFamily="18" charset="0"/>
                        </a:rPr>
                        <m:t>4</m:t>
                      </m:r>
                      <m:r>
                        <a:rPr lang="zh-CN" altLang="en-US" i="1">
                          <a:latin typeface="Cambria Math" panose="02040503050406030204" pitchFamily="18" charset="0"/>
                        </a:rPr>
                        <m:t>𝑘</m:t>
                      </m:r>
                      <m:r>
                        <a:rPr lang="en-US" altLang="zh-CN" i="1">
                          <a:latin typeface="Cambria Math" panose="02040503050406030204" pitchFamily="18" charset="0"/>
                        </a:rPr>
                        <m:t>𝑇𝑅</m:t>
                      </m:r>
                      <m:r>
                        <a:rPr lang="en-US" altLang="zh-CN" dirty="0">
                          <a:latin typeface="Cambria Math" panose="02040503050406030204" pitchFamily="18" charset="0"/>
                          <a:ea typeface="Cambria Math" panose="02040503050406030204" pitchFamily="18" charset="0"/>
                        </a:rPr>
                        <m:t>×</m:t>
                      </m:r>
                      <m:f>
                        <m:fPr>
                          <m:ctrlPr>
                            <a:rPr lang="en-US" altLang="zh-CN" i="1" dirty="0" smtClean="0">
                              <a:latin typeface="Cambria Math" panose="02040503050406030204" pitchFamily="18" charset="0"/>
                              <a:ea typeface="Cambria Math" panose="02040503050406030204" pitchFamily="18" charset="0"/>
                            </a:rPr>
                          </m:ctrlPr>
                        </m:fPr>
                        <m:num>
                          <m:r>
                            <a:rPr lang="en-US" altLang="zh-CN" b="0" i="1" dirty="0" smtClean="0">
                              <a:latin typeface="Cambria Math" panose="02040503050406030204" pitchFamily="18" charset="0"/>
                              <a:ea typeface="Cambria Math" panose="02040503050406030204" pitchFamily="18" charset="0"/>
                            </a:rPr>
                            <m:t>1</m:t>
                          </m:r>
                        </m:num>
                        <m:den>
                          <m:r>
                            <a:rPr lang="en-US" altLang="zh-CN" b="0" i="1" dirty="0" smtClean="0">
                              <a:latin typeface="Cambria Math" panose="02040503050406030204" pitchFamily="18" charset="0"/>
                              <a:ea typeface="Cambria Math" panose="02040503050406030204" pitchFamily="18" charset="0"/>
                            </a:rPr>
                            <m:t>4</m:t>
                          </m:r>
                          <m:sSup>
                            <m:sSupPr>
                              <m:ctrlPr>
                                <a:rPr lang="en-US" altLang="zh-CN" b="0" i="1" dirty="0" smtClean="0">
                                  <a:latin typeface="Cambria Math" panose="02040503050406030204" pitchFamily="18" charset="0"/>
                                  <a:ea typeface="Cambria Math" panose="02040503050406030204" pitchFamily="18" charset="0"/>
                                </a:rPr>
                              </m:ctrlPr>
                            </m:sSupPr>
                            <m:e>
                              <m:r>
                                <a:rPr lang="zh-CN" altLang="en-US" b="0" i="1" dirty="0" smtClean="0">
                                  <a:latin typeface="Cambria Math" panose="02040503050406030204" pitchFamily="18" charset="0"/>
                                  <a:ea typeface="Cambria Math" panose="02040503050406030204" pitchFamily="18" charset="0"/>
                                </a:rPr>
                                <m:t>𝜋</m:t>
                              </m:r>
                            </m:e>
                            <m:sup>
                              <m:r>
                                <a:rPr lang="en-US" altLang="zh-CN" b="0" i="1" dirty="0" smtClean="0">
                                  <a:latin typeface="Cambria Math" panose="02040503050406030204" pitchFamily="18" charset="0"/>
                                  <a:ea typeface="Cambria Math" panose="02040503050406030204" pitchFamily="18" charset="0"/>
                                </a:rPr>
                                <m:t>2</m:t>
                              </m:r>
                            </m:sup>
                          </m:sSup>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𝑅</m:t>
                              </m:r>
                            </m:e>
                            <m:sup>
                              <m:r>
                                <a:rPr lang="en-US" altLang="zh-CN" b="0" i="1" dirty="0" smtClean="0">
                                  <a:latin typeface="Cambria Math" panose="02040503050406030204" pitchFamily="18" charset="0"/>
                                  <a:ea typeface="Cambria Math" panose="02040503050406030204" pitchFamily="18" charset="0"/>
                                </a:rPr>
                                <m:t>2</m:t>
                              </m:r>
                            </m:sup>
                          </m:sSup>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𝐶</m:t>
                              </m:r>
                            </m:e>
                            <m:sup>
                              <m:r>
                                <a:rPr lang="en-US" altLang="zh-CN" b="0" i="1" dirty="0" smtClean="0">
                                  <a:latin typeface="Cambria Math" panose="02040503050406030204" pitchFamily="18" charset="0"/>
                                  <a:ea typeface="Cambria Math" panose="02040503050406030204" pitchFamily="18" charset="0"/>
                                </a:rPr>
                                <m:t>2</m:t>
                              </m:r>
                            </m:sup>
                          </m:sSup>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𝑓</m:t>
                              </m:r>
                            </m:e>
                            <m:sup>
                              <m:r>
                                <a:rPr lang="en-US" altLang="zh-CN" b="0" i="1" dirty="0" smtClean="0">
                                  <a:latin typeface="Cambria Math" panose="02040503050406030204" pitchFamily="18" charset="0"/>
                                  <a:ea typeface="Cambria Math" panose="02040503050406030204" pitchFamily="18" charset="0"/>
                                </a:rPr>
                                <m:t>2</m:t>
                              </m:r>
                            </m:sup>
                          </m:sSup>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1</m:t>
                          </m:r>
                        </m:den>
                      </m:f>
                    </m:oMath>
                  </m:oMathPara>
                </a14:m>
                <a:endParaRPr lang="zh-CN" altLang="en-US" dirty="0"/>
              </a:p>
            </p:txBody>
          </p:sp>
        </mc:Choice>
        <mc:Fallback xmlns="">
          <p:sp>
            <p:nvSpPr>
              <p:cNvPr id="23" name="文本框 22">
                <a:extLst>
                  <a:ext uri="{FF2B5EF4-FFF2-40B4-BE49-F238E27FC236}">
                    <a16:creationId xmlns:a16="http://schemas.microsoft.com/office/drawing/2014/main" id="{8AF3986B-288B-FF2E-23ED-0D88CC644D2A}"/>
                  </a:ext>
                </a:extLst>
              </p:cNvPr>
              <p:cNvSpPr txBox="1">
                <a:spLocks noRot="1" noChangeAspect="1" noMove="1" noResize="1" noEditPoints="1" noAdjustHandles="1" noChangeArrowheads="1" noChangeShapeType="1" noTextEdit="1"/>
              </p:cNvSpPr>
              <p:nvPr/>
            </p:nvSpPr>
            <p:spPr>
              <a:xfrm>
                <a:off x="727753" y="5619857"/>
                <a:ext cx="4572000" cy="66133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633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噪声类型</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B316912-A911-DF5A-16DA-9EA70A55469F}"/>
                  </a:ext>
                </a:extLst>
              </p:cNvPr>
              <p:cNvSpPr txBox="1"/>
              <p:nvPr/>
            </p:nvSpPr>
            <p:spPr>
              <a:xfrm>
                <a:off x="193852" y="756720"/>
                <a:ext cx="8547811" cy="1181221"/>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 热噪声</a:t>
                </a:r>
              </a:p>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例</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：计算下图</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RC</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电路中 ，</a:t>
                </a:r>
                <a14:m>
                  <m:oMath xmlns:m="http://schemas.openxmlformats.org/officeDocument/2006/math">
                    <m:sSub>
                      <m:sSubPr>
                        <m:ctrlPr>
                          <a:rPr lang="en-US" altLang="zh-CN" sz="2000" i="1" kern="0" spc="70" dirty="0" smtClean="0">
                            <a:solidFill>
                              <a:srgbClr val="000000">
                                <a:alpha val="100000"/>
                              </a:srgbClr>
                            </a:solidFill>
                            <a:latin typeface="Cambria Math" panose="02040503050406030204" pitchFamily="18" charset="0"/>
                          </a:rPr>
                        </m:ctrlPr>
                      </m:sSubPr>
                      <m:e>
                        <m:r>
                          <a:rPr lang="en-US" altLang="zh-CN" sz="2000" b="0" i="1" kern="0" spc="70" dirty="0" smtClean="0">
                            <a:solidFill>
                              <a:srgbClr val="000000">
                                <a:alpha val="100000"/>
                              </a:srgbClr>
                            </a:solidFill>
                            <a:latin typeface="Cambria Math" panose="02040503050406030204" pitchFamily="18" charset="0"/>
                          </a:rPr>
                          <m:t>𝑉</m:t>
                        </m:r>
                      </m:e>
                      <m:sub>
                        <m:r>
                          <a:rPr lang="en-US" altLang="zh-CN" sz="2000" b="0" i="1" kern="0" spc="70" dirty="0" smtClean="0">
                            <a:solidFill>
                              <a:srgbClr val="000000">
                                <a:alpha val="100000"/>
                              </a:srgbClr>
                            </a:solidFill>
                            <a:latin typeface="Cambria Math" panose="02040503050406030204" pitchFamily="18" charset="0"/>
                          </a:rPr>
                          <m:t>𝑜𝑢</m:t>
                        </m:r>
                        <m:r>
                          <a:rPr lang="en-US" altLang="zh-CN" sz="2000" i="1" kern="0" spc="70" dirty="0" err="1" smtClean="0">
                            <a:solidFill>
                              <a:srgbClr val="000000">
                                <a:alpha val="100000"/>
                              </a:srgbClr>
                            </a:solidFill>
                            <a:latin typeface="Cambria Math" panose="02040503050406030204" pitchFamily="18" charset="0"/>
                          </a:rPr>
                          <m:t>𝑡</m:t>
                        </m:r>
                      </m:sub>
                    </m:sSub>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噪声谱和总噪声功率。</a:t>
                </a: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mc:Choice>
        <mc:Fallback xmlns="">
          <p:sp>
            <p:nvSpPr>
              <p:cNvPr id="3" name="文本框 2">
                <a:extLst>
                  <a:ext uri="{FF2B5EF4-FFF2-40B4-BE49-F238E27FC236}">
                    <a16:creationId xmlns:a16="http://schemas.microsoft.com/office/drawing/2014/main" id="{BB316912-A911-DF5A-16DA-9EA70A55469F}"/>
                  </a:ext>
                </a:extLst>
              </p:cNvPr>
              <p:cNvSpPr txBox="1">
                <a:spLocks noRot="1" noChangeAspect="1" noMove="1" noResize="1" noEditPoints="1" noAdjustHandles="1" noChangeArrowheads="1" noChangeShapeType="1" noTextEdit="1"/>
              </p:cNvSpPr>
              <p:nvPr/>
            </p:nvSpPr>
            <p:spPr>
              <a:xfrm>
                <a:off x="193852" y="756720"/>
                <a:ext cx="8547811" cy="1181221"/>
              </a:xfrm>
              <a:prstGeom prst="rect">
                <a:avLst/>
              </a:prstGeom>
              <a:blipFill>
                <a:blip r:embed="rId3"/>
                <a:stretch>
                  <a:fillRect t="-103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AC2BA39-D281-639D-3F64-45D358E8E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8" y="1692264"/>
            <a:ext cx="3928209" cy="2287204"/>
          </a:xfrm>
          <a:prstGeom prst="rect">
            <a:avLst/>
          </a:prstGeom>
        </p:spPr>
      </p:pic>
      <p:pic>
        <p:nvPicPr>
          <p:cNvPr id="9" name="图片 8">
            <a:extLst>
              <a:ext uri="{FF2B5EF4-FFF2-40B4-BE49-F238E27FC236}">
                <a16:creationId xmlns:a16="http://schemas.microsoft.com/office/drawing/2014/main" id="{5A05C170-B075-5F2B-2CE2-34A8E2E30F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8" y="2189565"/>
            <a:ext cx="3321221" cy="1619333"/>
          </a:xfrm>
          <a:prstGeom prst="rect">
            <a:avLst/>
          </a:prstGeom>
        </p:spPr>
      </p:pic>
      <p:sp>
        <p:nvSpPr>
          <p:cNvPr id="10" name="箭头: 右 9">
            <a:extLst>
              <a:ext uri="{FF2B5EF4-FFF2-40B4-BE49-F238E27FC236}">
                <a16:creationId xmlns:a16="http://schemas.microsoft.com/office/drawing/2014/main" id="{F9D3A706-2652-B336-4385-EEC7BA7B0BEB}"/>
              </a:ext>
            </a:extLst>
          </p:cNvPr>
          <p:cNvSpPr/>
          <p:nvPr/>
        </p:nvSpPr>
        <p:spPr>
          <a:xfrm>
            <a:off x="4191500" y="2999231"/>
            <a:ext cx="373128" cy="321870"/>
          </a:xfrm>
          <a:prstGeom prst="righ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8AF3986B-288B-FF2E-23ED-0D88CC644D2A}"/>
                  </a:ext>
                </a:extLst>
              </p:cNvPr>
              <p:cNvSpPr txBox="1"/>
              <p:nvPr/>
            </p:nvSpPr>
            <p:spPr>
              <a:xfrm>
                <a:off x="405884" y="4051723"/>
                <a:ext cx="4572000" cy="6613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80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𝑆</m:t>
                          </m:r>
                        </m:e>
                        <m:sub>
                          <m:r>
                            <a:rPr lang="en-US" altLang="zh-CN" sz="1800" b="0" i="1" smtClean="0">
                              <a:solidFill>
                                <a:schemeClr val="tx1"/>
                              </a:solidFill>
                              <a:latin typeface="Cambria Math" panose="02040503050406030204" pitchFamily="18" charset="0"/>
                            </a:rPr>
                            <m:t>𝑜𝑢𝑡</m:t>
                          </m:r>
                        </m:sub>
                      </m:sSub>
                      <m:d>
                        <m:dPr>
                          <m:ctrlPr>
                            <a:rPr lang="zh-CN" altLang="en-US" sz="1800" i="1">
                              <a:solidFill>
                                <a:schemeClr val="tx1"/>
                              </a:solidFill>
                              <a:latin typeface="Cambria Math" panose="02040503050406030204" pitchFamily="18" charset="0"/>
                            </a:rPr>
                          </m:ctrlPr>
                        </m:dPr>
                        <m:e>
                          <m:r>
                            <a:rPr lang="zh-CN" altLang="en-US" sz="1800" i="1">
                              <a:solidFill>
                                <a:schemeClr val="tx1"/>
                              </a:solidFill>
                              <a:latin typeface="Cambria Math" panose="02040503050406030204" pitchFamily="18" charset="0"/>
                            </a:rPr>
                            <m:t>𝑓</m:t>
                          </m:r>
                        </m:e>
                      </m:d>
                      <m:r>
                        <a:rPr lang="en-US" altLang="zh-CN" sz="1800" b="0" i="1" smtClean="0">
                          <a:solidFill>
                            <a:schemeClr val="tx1"/>
                          </a:solidFill>
                          <a:latin typeface="Cambria Math" panose="02040503050406030204" pitchFamily="18" charset="0"/>
                        </a:rPr>
                        <m:t>=</m:t>
                      </m:r>
                      <m:r>
                        <a:rPr lang="zh-CN" altLang="en-US">
                          <a:latin typeface="Cambria Math" panose="02040503050406030204" pitchFamily="18" charset="0"/>
                        </a:rPr>
                        <m:t>4</m:t>
                      </m:r>
                      <m:r>
                        <a:rPr lang="zh-CN" altLang="en-US" i="1">
                          <a:latin typeface="Cambria Math" panose="02040503050406030204" pitchFamily="18" charset="0"/>
                        </a:rPr>
                        <m:t>𝑘</m:t>
                      </m:r>
                      <m:r>
                        <a:rPr lang="en-US" altLang="zh-CN" i="1">
                          <a:latin typeface="Cambria Math" panose="02040503050406030204" pitchFamily="18" charset="0"/>
                        </a:rPr>
                        <m:t>𝑇𝑅</m:t>
                      </m:r>
                      <m:r>
                        <a:rPr lang="en-US" altLang="zh-CN" dirty="0">
                          <a:latin typeface="Cambria Math" panose="02040503050406030204" pitchFamily="18" charset="0"/>
                          <a:ea typeface="Cambria Math" panose="02040503050406030204" pitchFamily="18" charset="0"/>
                        </a:rPr>
                        <m:t>×</m:t>
                      </m:r>
                      <m:f>
                        <m:fPr>
                          <m:ctrlPr>
                            <a:rPr lang="en-US" altLang="zh-CN" i="1" dirty="0" smtClean="0">
                              <a:latin typeface="Cambria Math" panose="02040503050406030204" pitchFamily="18" charset="0"/>
                              <a:ea typeface="Cambria Math" panose="02040503050406030204" pitchFamily="18" charset="0"/>
                            </a:rPr>
                          </m:ctrlPr>
                        </m:fPr>
                        <m:num>
                          <m:r>
                            <a:rPr lang="en-US" altLang="zh-CN" b="0" i="1" dirty="0" smtClean="0">
                              <a:latin typeface="Cambria Math" panose="02040503050406030204" pitchFamily="18" charset="0"/>
                              <a:ea typeface="Cambria Math" panose="02040503050406030204" pitchFamily="18" charset="0"/>
                            </a:rPr>
                            <m:t>1</m:t>
                          </m:r>
                        </m:num>
                        <m:den>
                          <m:r>
                            <a:rPr lang="en-US" altLang="zh-CN" b="0" i="1" dirty="0" smtClean="0">
                              <a:latin typeface="Cambria Math" panose="02040503050406030204" pitchFamily="18" charset="0"/>
                              <a:ea typeface="Cambria Math" panose="02040503050406030204" pitchFamily="18" charset="0"/>
                            </a:rPr>
                            <m:t>4</m:t>
                          </m:r>
                          <m:sSup>
                            <m:sSupPr>
                              <m:ctrlPr>
                                <a:rPr lang="en-US" altLang="zh-CN" b="0" i="1" dirty="0" smtClean="0">
                                  <a:latin typeface="Cambria Math" panose="02040503050406030204" pitchFamily="18" charset="0"/>
                                  <a:ea typeface="Cambria Math" panose="02040503050406030204" pitchFamily="18" charset="0"/>
                                </a:rPr>
                              </m:ctrlPr>
                            </m:sSupPr>
                            <m:e>
                              <m:r>
                                <a:rPr lang="zh-CN" altLang="en-US" b="0" i="1" dirty="0" smtClean="0">
                                  <a:latin typeface="Cambria Math" panose="02040503050406030204" pitchFamily="18" charset="0"/>
                                  <a:ea typeface="Cambria Math" panose="02040503050406030204" pitchFamily="18" charset="0"/>
                                </a:rPr>
                                <m:t>𝜋</m:t>
                              </m:r>
                            </m:e>
                            <m:sup>
                              <m:r>
                                <a:rPr lang="en-US" altLang="zh-CN" b="0" i="1" dirty="0" smtClean="0">
                                  <a:latin typeface="Cambria Math" panose="02040503050406030204" pitchFamily="18" charset="0"/>
                                  <a:ea typeface="Cambria Math" panose="02040503050406030204" pitchFamily="18" charset="0"/>
                                </a:rPr>
                                <m:t>2</m:t>
                              </m:r>
                            </m:sup>
                          </m:sSup>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𝑅</m:t>
                              </m:r>
                            </m:e>
                            <m:sup>
                              <m:r>
                                <a:rPr lang="en-US" altLang="zh-CN" b="0" i="1" dirty="0" smtClean="0">
                                  <a:latin typeface="Cambria Math" panose="02040503050406030204" pitchFamily="18" charset="0"/>
                                  <a:ea typeface="Cambria Math" panose="02040503050406030204" pitchFamily="18" charset="0"/>
                                </a:rPr>
                                <m:t>2</m:t>
                              </m:r>
                            </m:sup>
                          </m:sSup>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𝐶</m:t>
                              </m:r>
                            </m:e>
                            <m:sup>
                              <m:r>
                                <a:rPr lang="en-US" altLang="zh-CN" b="0" i="1" dirty="0" smtClean="0">
                                  <a:latin typeface="Cambria Math" panose="02040503050406030204" pitchFamily="18" charset="0"/>
                                  <a:ea typeface="Cambria Math" panose="02040503050406030204" pitchFamily="18" charset="0"/>
                                </a:rPr>
                                <m:t>2</m:t>
                              </m:r>
                            </m:sup>
                          </m:sSup>
                          <m:sSup>
                            <m:sSupPr>
                              <m:ctrlPr>
                                <a:rPr lang="en-US" altLang="zh-CN" b="0" i="1" dirty="0" smtClean="0">
                                  <a:latin typeface="Cambria Math" panose="02040503050406030204" pitchFamily="18" charset="0"/>
                                  <a:ea typeface="Cambria Math" panose="02040503050406030204" pitchFamily="18" charset="0"/>
                                </a:rPr>
                              </m:ctrlPr>
                            </m:sSupPr>
                            <m:e>
                              <m:r>
                                <a:rPr lang="en-US" altLang="zh-CN" b="0" i="1" dirty="0" smtClean="0">
                                  <a:latin typeface="Cambria Math" panose="02040503050406030204" pitchFamily="18" charset="0"/>
                                  <a:ea typeface="Cambria Math" panose="02040503050406030204" pitchFamily="18" charset="0"/>
                                </a:rPr>
                                <m:t>𝑓</m:t>
                              </m:r>
                            </m:e>
                            <m:sup>
                              <m:r>
                                <a:rPr lang="en-US" altLang="zh-CN" b="0" i="1" dirty="0" smtClean="0">
                                  <a:latin typeface="Cambria Math" panose="02040503050406030204" pitchFamily="18" charset="0"/>
                                  <a:ea typeface="Cambria Math" panose="02040503050406030204" pitchFamily="18" charset="0"/>
                                </a:rPr>
                                <m:t>2</m:t>
                              </m:r>
                            </m:sup>
                          </m:sSup>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1</m:t>
                          </m:r>
                        </m:den>
                      </m:f>
                    </m:oMath>
                  </m:oMathPara>
                </a14:m>
                <a:endParaRPr lang="zh-CN" altLang="en-US" dirty="0"/>
              </a:p>
            </p:txBody>
          </p:sp>
        </mc:Choice>
        <mc:Fallback xmlns="">
          <p:sp>
            <p:nvSpPr>
              <p:cNvPr id="23" name="文本框 22">
                <a:extLst>
                  <a:ext uri="{FF2B5EF4-FFF2-40B4-BE49-F238E27FC236}">
                    <a16:creationId xmlns:a16="http://schemas.microsoft.com/office/drawing/2014/main" id="{8AF3986B-288B-FF2E-23ED-0D88CC644D2A}"/>
                  </a:ext>
                </a:extLst>
              </p:cNvPr>
              <p:cNvSpPr txBox="1">
                <a:spLocks noRot="1" noChangeAspect="1" noMove="1" noResize="1" noEditPoints="1" noAdjustHandles="1" noChangeArrowheads="1" noChangeShapeType="1" noTextEdit="1"/>
              </p:cNvSpPr>
              <p:nvPr/>
            </p:nvSpPr>
            <p:spPr>
              <a:xfrm>
                <a:off x="405884" y="4051723"/>
                <a:ext cx="4572000" cy="66133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7FEDA66-E5B3-D66A-81D6-6381D7C1C760}"/>
                  </a:ext>
                </a:extLst>
              </p:cNvPr>
              <p:cNvSpPr txBox="1"/>
              <p:nvPr/>
            </p:nvSpPr>
            <p:spPr>
              <a:xfrm>
                <a:off x="814316" y="5255405"/>
                <a:ext cx="6983688" cy="522579"/>
              </a:xfrm>
              <a:prstGeom prst="rect">
                <a:avLst/>
              </a:prstGeom>
              <a:noFill/>
            </p:spPr>
            <p:txBody>
              <a:bodyPr wrap="square">
                <a:spAutoFit/>
              </a:bodyPr>
              <a:lstStyle/>
              <a:p>
                <a14:m>
                  <m:oMath xmlns:m="http://schemas.openxmlformats.org/officeDocument/2006/math">
                    <m:sSub>
                      <m:sSubPr>
                        <m:ctrlPr>
                          <a:rPr lang="zh-CN" altLang="en-US" sz="180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𝑛</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𝑜𝑢𝑡</m:t>
                        </m:r>
                      </m:sub>
                    </m:sSub>
                    <m:r>
                      <a:rPr lang="en-US" altLang="zh-CN" sz="1800" b="0" i="1" smtClean="0">
                        <a:solidFill>
                          <a:schemeClr val="tx1"/>
                        </a:solidFill>
                        <a:latin typeface="Cambria Math" panose="02040503050406030204" pitchFamily="18" charset="0"/>
                      </a:rPr>
                      <m:t>=</m:t>
                    </m:r>
                    <m:nary>
                      <m:naryPr>
                        <m:ctrlPr>
                          <a:rPr lang="en-US" altLang="zh-CN" i="1" dirty="0" smtClean="0">
                            <a:latin typeface="Cambria Math" panose="02040503050406030204" pitchFamily="18" charset="0"/>
                            <a:ea typeface="Cambria Math" panose="02040503050406030204" pitchFamily="18" charset="0"/>
                          </a:rPr>
                        </m:ctrlPr>
                      </m:naryPr>
                      <m:sub>
                        <m:r>
                          <m:rPr>
                            <m:brk m:alnAt="23"/>
                          </m:rPr>
                          <a:rPr lang="en-US" altLang="zh-CN" b="0" i="1" dirty="0" smtClean="0">
                            <a:latin typeface="Cambria Math" panose="02040503050406030204" pitchFamily="18" charset="0"/>
                            <a:ea typeface="Cambria Math" panose="02040503050406030204" pitchFamily="18" charset="0"/>
                          </a:rPr>
                          <m:t>0</m:t>
                        </m:r>
                      </m:sub>
                      <m:sup>
                        <m:r>
                          <a:rPr lang="en-US" altLang="zh-CN" i="1" dirty="0" smtClean="0">
                            <a:latin typeface="Cambria Math" panose="02040503050406030204" pitchFamily="18" charset="0"/>
                            <a:ea typeface="Cambria Math" panose="02040503050406030204" pitchFamily="18" charset="0"/>
                          </a:rPr>
                          <m:t>∞</m:t>
                        </m:r>
                      </m:sup>
                      <m:e>
                        <m:f>
                          <m:fPr>
                            <m:ctrlPr>
                              <a:rPr lang="en-US" altLang="zh-CN" i="1" dirty="0">
                                <a:latin typeface="Cambria Math" panose="02040503050406030204" pitchFamily="18" charset="0"/>
                                <a:ea typeface="Cambria Math" panose="02040503050406030204" pitchFamily="18" charset="0"/>
                              </a:rPr>
                            </m:ctrlPr>
                          </m:fPr>
                          <m:num>
                            <m:r>
                              <a:rPr lang="zh-CN" altLang="en-US">
                                <a:latin typeface="Cambria Math" panose="02040503050406030204" pitchFamily="18" charset="0"/>
                              </a:rPr>
                              <m:t>4</m:t>
                            </m:r>
                            <m:r>
                              <a:rPr lang="zh-CN" altLang="en-US" i="1">
                                <a:latin typeface="Cambria Math" panose="02040503050406030204" pitchFamily="18" charset="0"/>
                              </a:rPr>
                              <m:t>𝑘</m:t>
                            </m:r>
                            <m:r>
                              <a:rPr lang="en-US" altLang="zh-CN" i="1">
                                <a:latin typeface="Cambria Math" panose="02040503050406030204" pitchFamily="18" charset="0"/>
                              </a:rPr>
                              <m:t>𝑇𝑅</m:t>
                            </m:r>
                          </m:num>
                          <m:den>
                            <m:r>
                              <a:rPr lang="en-US" altLang="zh-CN" i="1" dirty="0">
                                <a:latin typeface="Cambria Math" panose="02040503050406030204" pitchFamily="18" charset="0"/>
                                <a:ea typeface="Cambria Math" panose="02040503050406030204" pitchFamily="18" charset="0"/>
                              </a:rPr>
                              <m:t>4</m:t>
                            </m:r>
                            <m:sSup>
                              <m:sSupPr>
                                <m:ctrlPr>
                                  <a:rPr lang="en-US" altLang="zh-CN" i="1" dirty="0">
                                    <a:latin typeface="Cambria Math" panose="02040503050406030204" pitchFamily="18" charset="0"/>
                                    <a:ea typeface="Cambria Math" panose="02040503050406030204" pitchFamily="18" charset="0"/>
                                  </a:rPr>
                                </m:ctrlPr>
                              </m:sSupPr>
                              <m:e>
                                <m:r>
                                  <a:rPr lang="zh-CN" altLang="en-US" i="1" dirty="0">
                                    <a:latin typeface="Cambria Math" panose="02040503050406030204" pitchFamily="18" charset="0"/>
                                    <a:ea typeface="Cambria Math" panose="02040503050406030204" pitchFamily="18" charset="0"/>
                                  </a:rPr>
                                  <m:t>𝜋</m:t>
                                </m:r>
                              </m:e>
                              <m:sup>
                                <m:r>
                                  <a:rPr lang="en-US" altLang="zh-CN" i="1" dirty="0">
                                    <a:latin typeface="Cambria Math" panose="02040503050406030204" pitchFamily="18" charset="0"/>
                                    <a:ea typeface="Cambria Math" panose="02040503050406030204" pitchFamily="18" charset="0"/>
                                  </a:rPr>
                                  <m:t>2</m:t>
                                </m:r>
                              </m:sup>
                            </m:sSup>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𝑅</m:t>
                                </m:r>
                              </m:e>
                              <m:sup>
                                <m:r>
                                  <a:rPr lang="en-US" altLang="zh-CN" i="1" dirty="0">
                                    <a:latin typeface="Cambria Math" panose="02040503050406030204" pitchFamily="18" charset="0"/>
                                    <a:ea typeface="Cambria Math" panose="02040503050406030204" pitchFamily="18" charset="0"/>
                                  </a:rPr>
                                  <m:t>2</m:t>
                                </m:r>
                              </m:sup>
                            </m:sSup>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𝐶</m:t>
                                </m:r>
                              </m:e>
                              <m:sup>
                                <m:r>
                                  <a:rPr lang="en-US" altLang="zh-CN" i="1" dirty="0">
                                    <a:latin typeface="Cambria Math" panose="02040503050406030204" pitchFamily="18" charset="0"/>
                                    <a:ea typeface="Cambria Math" panose="02040503050406030204" pitchFamily="18" charset="0"/>
                                  </a:rPr>
                                  <m:t>2</m:t>
                                </m:r>
                              </m:sup>
                            </m:sSup>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𝑓</m:t>
                                </m:r>
                              </m:e>
                              <m:sup>
                                <m:r>
                                  <a:rPr lang="en-US" altLang="zh-CN" i="1" dirty="0">
                                    <a:latin typeface="Cambria Math" panose="02040503050406030204" pitchFamily="18" charset="0"/>
                                    <a:ea typeface="Cambria Math" panose="02040503050406030204" pitchFamily="18" charset="0"/>
                                  </a:rPr>
                                  <m:t>2</m:t>
                                </m:r>
                              </m:sup>
                            </m:sSup>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1</m:t>
                            </m:r>
                          </m:den>
                        </m:f>
                        <m:r>
                          <a:rPr lang="en-US" altLang="zh-CN" b="0" i="1" dirty="0" smtClean="0">
                            <a:latin typeface="Cambria Math" panose="02040503050406030204" pitchFamily="18" charset="0"/>
                            <a:ea typeface="Cambria Math" panose="02040503050406030204" pitchFamily="18" charset="0"/>
                          </a:rPr>
                          <m:t>𝑑𝑓</m:t>
                        </m:r>
                      </m:e>
                    </m:nary>
                    <m:r>
                      <a:rPr lang="en-US" altLang="zh-CN" b="0" i="1" dirty="0" smtClean="0">
                        <a:latin typeface="Cambria Math" panose="02040503050406030204" pitchFamily="18" charset="0"/>
                        <a:ea typeface="Cambria Math" panose="02040503050406030204" pitchFamily="18" charset="0"/>
                      </a:rPr>
                      <m:t>=</m:t>
                    </m:r>
                  </m:oMath>
                </a14:m>
                <a:r>
                  <a:rPr lang="zh-CN" altLang="en-US" dirty="0"/>
                  <a:t> </a:t>
                </a:r>
                <a14:m>
                  <m:oMath xmlns:m="http://schemas.openxmlformats.org/officeDocument/2006/math">
                    <m:r>
                      <a:rPr lang="zh-CN" altLang="en-US">
                        <a:latin typeface="Cambria Math" panose="02040503050406030204" pitchFamily="18" charset="0"/>
                      </a:rPr>
                      <m:t>4</m:t>
                    </m:r>
                    <m:r>
                      <a:rPr lang="zh-CN" altLang="en-US" i="1">
                        <a:latin typeface="Cambria Math" panose="02040503050406030204" pitchFamily="18" charset="0"/>
                      </a:rPr>
                      <m:t>𝑘</m:t>
                    </m:r>
                    <m:r>
                      <a:rPr lang="en-US" altLang="zh-CN" i="1">
                        <a:latin typeface="Cambria Math" panose="02040503050406030204" pitchFamily="18" charset="0"/>
                      </a:rPr>
                      <m:t>𝑇𝑅</m:t>
                    </m:r>
                    <m:r>
                      <a:rPr lang="en-US" altLang="zh-CN" dirty="0">
                        <a:latin typeface="Cambria Math" panose="02040503050406030204" pitchFamily="18" charset="0"/>
                        <a:ea typeface="Cambria Math" panose="02040503050406030204" pitchFamily="18" charset="0"/>
                      </a:rPr>
                      <m:t>×</m:t>
                    </m:r>
                    <m:f>
                      <m:fPr>
                        <m:ctrlPr>
                          <a:rPr lang="en-US" altLang="zh-CN" i="1" dirty="0" smtClean="0">
                            <a:latin typeface="Cambria Math" panose="02040503050406030204" pitchFamily="18" charset="0"/>
                            <a:ea typeface="Cambria Math" panose="02040503050406030204" pitchFamily="18" charset="0"/>
                          </a:rPr>
                        </m:ctrlPr>
                      </m:fPr>
                      <m:num>
                        <m:r>
                          <a:rPr lang="en-US" altLang="zh-CN" b="0" i="1" dirty="0" smtClean="0">
                            <a:latin typeface="Cambria Math" panose="02040503050406030204" pitchFamily="18" charset="0"/>
                            <a:ea typeface="Cambria Math" panose="02040503050406030204" pitchFamily="18" charset="0"/>
                          </a:rPr>
                          <m:t>1</m:t>
                        </m:r>
                      </m:num>
                      <m:den>
                        <m:r>
                          <a:rPr lang="en-US" altLang="zh-CN" b="0" i="1" dirty="0" smtClean="0">
                            <a:latin typeface="Cambria Math" panose="02040503050406030204" pitchFamily="18" charset="0"/>
                            <a:ea typeface="Cambria Math" panose="02040503050406030204" pitchFamily="18" charset="0"/>
                          </a:rPr>
                          <m:t>2</m:t>
                        </m:r>
                        <m:r>
                          <a:rPr lang="zh-CN" altLang="en-US" b="0" i="1" dirty="0" smtClean="0">
                            <a:latin typeface="Cambria Math" panose="02040503050406030204" pitchFamily="18" charset="0"/>
                            <a:ea typeface="Cambria Math" panose="02040503050406030204" pitchFamily="18" charset="0"/>
                          </a:rPr>
                          <m:t>𝜋</m:t>
                        </m:r>
                        <m:r>
                          <a:rPr lang="en-US" altLang="zh-CN" b="0" i="1" dirty="0" smtClean="0">
                            <a:latin typeface="Cambria Math" panose="02040503050406030204" pitchFamily="18" charset="0"/>
                            <a:ea typeface="Cambria Math" panose="02040503050406030204" pitchFamily="18" charset="0"/>
                          </a:rPr>
                          <m:t>𝑅𝐶</m:t>
                        </m:r>
                      </m:den>
                    </m:f>
                    <m:sSubSup>
                      <m:sSubSupPr>
                        <m:ctrlPr>
                          <a:rPr lang="en-US" altLang="zh-CN" i="1" dirty="0" smtClean="0">
                            <a:latin typeface="Cambria Math" panose="02040503050406030204" pitchFamily="18" charset="0"/>
                            <a:ea typeface="Cambria Math" panose="02040503050406030204" pitchFamily="18" charset="0"/>
                          </a:rPr>
                        </m:ctrlPr>
                      </m:sSubSupPr>
                      <m:e>
                        <m:d>
                          <m:dPr>
                            <m:begChr m:val=""/>
                            <m:endChr m:val="|"/>
                            <m:ctrlPr>
                              <a:rPr lang="en-US" altLang="zh-CN" i="1" dirty="0" smtClean="0">
                                <a:latin typeface="Cambria Math" panose="02040503050406030204" pitchFamily="18" charset="0"/>
                                <a:ea typeface="Cambria Math" panose="02040503050406030204" pitchFamily="18" charset="0"/>
                              </a:rPr>
                            </m:ctrlPr>
                          </m:dPr>
                          <m:e>
                            <m:func>
                              <m:funcPr>
                                <m:ctrlPr>
                                  <a:rPr lang="en-US" altLang="zh-CN" i="1" dirty="0">
                                    <a:latin typeface="Cambria Math" panose="02040503050406030204" pitchFamily="18" charset="0"/>
                                    <a:ea typeface="Cambria Math" panose="02040503050406030204" pitchFamily="18" charset="0"/>
                                  </a:rPr>
                                </m:ctrlPr>
                              </m:funcPr>
                              <m:fName>
                                <m:r>
                                  <m:rPr>
                                    <m:sty m:val="p"/>
                                  </m:rPr>
                                  <a:rPr lang="en-US" altLang="zh-CN" dirty="0">
                                    <a:latin typeface="Cambria Math" panose="02040503050406030204" pitchFamily="18" charset="0"/>
                                    <a:ea typeface="Cambria Math" panose="02040503050406030204" pitchFamily="18" charset="0"/>
                                  </a:rPr>
                                  <m:t>arctan</m:t>
                                </m:r>
                              </m:fName>
                              <m:e>
                                <m:r>
                                  <a:rPr lang="en-US" altLang="zh-CN" i="1" dirty="0">
                                    <a:latin typeface="Cambria Math" panose="02040503050406030204" pitchFamily="18" charset="0"/>
                                    <a:ea typeface="Cambria Math" panose="02040503050406030204" pitchFamily="18" charset="0"/>
                                  </a:rPr>
                                  <m:t>2</m:t>
                                </m:r>
                                <m:r>
                                  <a:rPr lang="zh-CN" altLang="en-US" i="1" dirty="0">
                                    <a:latin typeface="Cambria Math" panose="02040503050406030204" pitchFamily="18" charset="0"/>
                                    <a:ea typeface="Cambria Math" panose="02040503050406030204" pitchFamily="18" charset="0"/>
                                  </a:rPr>
                                  <m:t>𝜋</m:t>
                                </m:r>
                                <m:r>
                                  <a:rPr lang="en-US" altLang="zh-CN" i="1" dirty="0">
                                    <a:latin typeface="Cambria Math" panose="02040503050406030204" pitchFamily="18" charset="0"/>
                                    <a:ea typeface="Cambria Math" panose="02040503050406030204" pitchFamily="18" charset="0"/>
                                  </a:rPr>
                                  <m:t>𝑅𝐶𝑓</m:t>
                                </m:r>
                              </m:e>
                            </m:func>
                          </m:e>
                        </m:d>
                      </m:e>
                      <m:sub>
                        <m:r>
                          <a:rPr lang="en-US" altLang="zh-CN" b="0" i="1" dirty="0" smtClean="0">
                            <a:latin typeface="Cambria Math" panose="02040503050406030204" pitchFamily="18" charset="0"/>
                            <a:ea typeface="Cambria Math" panose="02040503050406030204" pitchFamily="18" charset="0"/>
                          </a:rPr>
                          <m:t>0</m:t>
                        </m:r>
                      </m:sub>
                      <m:sup>
                        <m:r>
                          <a:rPr lang="en-US" altLang="zh-CN" i="1" dirty="0" smtClean="0">
                            <a:latin typeface="Cambria Math" panose="02040503050406030204" pitchFamily="18" charset="0"/>
                            <a:ea typeface="Cambria Math" panose="02040503050406030204" pitchFamily="18" charset="0"/>
                          </a:rPr>
                          <m:t>∞</m:t>
                        </m:r>
                      </m:sup>
                    </m:sSubSup>
                    <m:r>
                      <a:rPr lang="en-US" altLang="zh-CN" b="0" i="1" dirty="0" smtClean="0">
                        <a:latin typeface="Cambria Math" panose="02040503050406030204" pitchFamily="18" charset="0"/>
                        <a:ea typeface="Cambria Math" panose="02040503050406030204" pitchFamily="18" charset="0"/>
                      </a:rPr>
                      <m:t>=</m:t>
                    </m:r>
                    <m:f>
                      <m:fPr>
                        <m:ctrlPr>
                          <a:rPr lang="en-US" altLang="zh-CN" b="0" i="1" dirty="0" smtClean="0">
                            <a:latin typeface="Cambria Math" panose="02040503050406030204" pitchFamily="18" charset="0"/>
                            <a:ea typeface="Cambria Math" panose="02040503050406030204" pitchFamily="18" charset="0"/>
                          </a:rPr>
                        </m:ctrlPr>
                      </m:fPr>
                      <m:num>
                        <m:r>
                          <a:rPr lang="en-US" altLang="zh-CN" b="0" i="1" dirty="0" smtClean="0">
                            <a:latin typeface="Cambria Math" panose="02040503050406030204" pitchFamily="18" charset="0"/>
                            <a:ea typeface="Cambria Math" panose="02040503050406030204" pitchFamily="18" charset="0"/>
                          </a:rPr>
                          <m:t>𝑘𝑇</m:t>
                        </m:r>
                      </m:num>
                      <m:den>
                        <m:r>
                          <a:rPr lang="en-US" altLang="zh-CN" b="0" i="1" dirty="0" smtClean="0">
                            <a:latin typeface="Cambria Math" panose="02040503050406030204" pitchFamily="18" charset="0"/>
                            <a:ea typeface="Cambria Math" panose="02040503050406030204" pitchFamily="18" charset="0"/>
                          </a:rPr>
                          <m:t>𝐶</m:t>
                        </m:r>
                      </m:den>
                    </m:f>
                  </m:oMath>
                </a14:m>
                <a:endParaRPr lang="zh-CN" altLang="en-US" dirty="0"/>
              </a:p>
            </p:txBody>
          </p:sp>
        </mc:Choice>
        <mc:Fallback xmlns="">
          <p:sp>
            <p:nvSpPr>
              <p:cNvPr id="2" name="文本框 1">
                <a:extLst>
                  <a:ext uri="{FF2B5EF4-FFF2-40B4-BE49-F238E27FC236}">
                    <a16:creationId xmlns:a16="http://schemas.microsoft.com/office/drawing/2014/main" id="{57FEDA66-E5B3-D66A-81D6-6381D7C1C760}"/>
                  </a:ext>
                </a:extLst>
              </p:cNvPr>
              <p:cNvSpPr txBox="1">
                <a:spLocks noRot="1" noChangeAspect="1" noMove="1" noResize="1" noEditPoints="1" noAdjustHandles="1" noChangeArrowheads="1" noChangeShapeType="1" noTextEdit="1"/>
              </p:cNvSpPr>
              <p:nvPr/>
            </p:nvSpPr>
            <p:spPr>
              <a:xfrm>
                <a:off x="814316" y="5255405"/>
                <a:ext cx="6983688" cy="522579"/>
              </a:xfrm>
              <a:prstGeom prst="rect">
                <a:avLst/>
              </a:prstGeom>
              <a:blipFill>
                <a:blip r:embed="rId7"/>
                <a:stretch>
                  <a:fillRect t="-93023" b="-1418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839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噪声类型</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B316912-A911-DF5A-16DA-9EA70A55469F}"/>
                  </a:ext>
                </a:extLst>
              </p:cNvPr>
              <p:cNvSpPr txBox="1"/>
              <p:nvPr/>
            </p:nvSpPr>
            <p:spPr>
              <a:xfrm>
                <a:off x="193852" y="756720"/>
                <a:ext cx="8547811" cy="1181221"/>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 热噪声</a:t>
                </a:r>
              </a:p>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例</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：计算下图</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RC</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电路中 ，</a:t>
                </a:r>
                <a14:m>
                  <m:oMath xmlns:m="http://schemas.openxmlformats.org/officeDocument/2006/math">
                    <m:sSub>
                      <m:sSubPr>
                        <m:ctrlPr>
                          <a:rPr lang="en-US" altLang="zh-CN" sz="2000" i="1" kern="0" spc="70" dirty="0" smtClean="0">
                            <a:solidFill>
                              <a:srgbClr val="000000">
                                <a:alpha val="100000"/>
                              </a:srgbClr>
                            </a:solidFill>
                            <a:latin typeface="Cambria Math" panose="02040503050406030204" pitchFamily="18" charset="0"/>
                          </a:rPr>
                        </m:ctrlPr>
                      </m:sSubPr>
                      <m:e>
                        <m:r>
                          <a:rPr lang="en-US" altLang="zh-CN" sz="2000" b="0" i="1" kern="0" spc="70" dirty="0" smtClean="0">
                            <a:solidFill>
                              <a:srgbClr val="000000">
                                <a:alpha val="100000"/>
                              </a:srgbClr>
                            </a:solidFill>
                            <a:latin typeface="Cambria Math" panose="02040503050406030204" pitchFamily="18" charset="0"/>
                          </a:rPr>
                          <m:t>𝑉</m:t>
                        </m:r>
                      </m:e>
                      <m:sub>
                        <m:r>
                          <a:rPr lang="en-US" altLang="zh-CN" sz="2000" b="0" i="1" kern="0" spc="70" dirty="0" smtClean="0">
                            <a:solidFill>
                              <a:srgbClr val="000000">
                                <a:alpha val="100000"/>
                              </a:srgbClr>
                            </a:solidFill>
                            <a:latin typeface="Cambria Math" panose="02040503050406030204" pitchFamily="18" charset="0"/>
                          </a:rPr>
                          <m:t>𝑜𝑢</m:t>
                        </m:r>
                        <m:r>
                          <a:rPr lang="en-US" altLang="zh-CN" sz="2000" i="1" kern="0" spc="70" dirty="0" err="1" smtClean="0">
                            <a:solidFill>
                              <a:srgbClr val="000000">
                                <a:alpha val="100000"/>
                              </a:srgbClr>
                            </a:solidFill>
                            <a:latin typeface="Cambria Math" panose="02040503050406030204" pitchFamily="18" charset="0"/>
                          </a:rPr>
                          <m:t>𝑡</m:t>
                        </m:r>
                      </m:sub>
                    </m:sSub>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噪声谱和总噪声功率。</a:t>
                </a: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mc:Choice>
        <mc:Fallback xmlns="">
          <p:sp>
            <p:nvSpPr>
              <p:cNvPr id="3" name="文本框 2">
                <a:extLst>
                  <a:ext uri="{FF2B5EF4-FFF2-40B4-BE49-F238E27FC236}">
                    <a16:creationId xmlns:a16="http://schemas.microsoft.com/office/drawing/2014/main" id="{BB316912-A911-DF5A-16DA-9EA70A55469F}"/>
                  </a:ext>
                </a:extLst>
              </p:cNvPr>
              <p:cNvSpPr txBox="1">
                <a:spLocks noRot="1" noChangeAspect="1" noMove="1" noResize="1" noEditPoints="1" noAdjustHandles="1" noChangeArrowheads="1" noChangeShapeType="1" noTextEdit="1"/>
              </p:cNvSpPr>
              <p:nvPr/>
            </p:nvSpPr>
            <p:spPr>
              <a:xfrm>
                <a:off x="193852" y="756720"/>
                <a:ext cx="8547811" cy="1181221"/>
              </a:xfrm>
              <a:prstGeom prst="rect">
                <a:avLst/>
              </a:prstGeom>
              <a:blipFill>
                <a:blip r:embed="rId3"/>
                <a:stretch>
                  <a:fillRect t="-103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AC2BA39-D281-639D-3F64-45D358E8E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98" y="1692264"/>
            <a:ext cx="3928209" cy="2287204"/>
          </a:xfrm>
          <a:prstGeom prst="rect">
            <a:avLst/>
          </a:prstGeom>
        </p:spPr>
      </p:pic>
      <p:pic>
        <p:nvPicPr>
          <p:cNvPr id="9" name="图片 8">
            <a:extLst>
              <a:ext uri="{FF2B5EF4-FFF2-40B4-BE49-F238E27FC236}">
                <a16:creationId xmlns:a16="http://schemas.microsoft.com/office/drawing/2014/main" id="{5A05C170-B075-5F2B-2CE2-34A8E2E30F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998" y="2189565"/>
            <a:ext cx="3321221" cy="1619333"/>
          </a:xfrm>
          <a:prstGeom prst="rect">
            <a:avLst/>
          </a:prstGeom>
        </p:spPr>
      </p:pic>
      <p:sp>
        <p:nvSpPr>
          <p:cNvPr id="10" name="箭头: 右 9">
            <a:extLst>
              <a:ext uri="{FF2B5EF4-FFF2-40B4-BE49-F238E27FC236}">
                <a16:creationId xmlns:a16="http://schemas.microsoft.com/office/drawing/2014/main" id="{F9D3A706-2652-B336-4385-EEC7BA7B0BEB}"/>
              </a:ext>
            </a:extLst>
          </p:cNvPr>
          <p:cNvSpPr/>
          <p:nvPr/>
        </p:nvSpPr>
        <p:spPr>
          <a:xfrm>
            <a:off x="4191500" y="2999231"/>
            <a:ext cx="373128" cy="321870"/>
          </a:xfrm>
          <a:prstGeom prst="righ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8AF3986B-288B-FF2E-23ED-0D88CC644D2A}"/>
                  </a:ext>
                </a:extLst>
              </p:cNvPr>
              <p:cNvSpPr txBox="1"/>
              <p:nvPr/>
            </p:nvSpPr>
            <p:spPr>
              <a:xfrm>
                <a:off x="457090" y="4510939"/>
                <a:ext cx="4572000" cy="724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𝑆</m:t>
                          </m:r>
                        </m:e>
                        <m:sub>
                          <m:r>
                            <a:rPr lang="en-US" altLang="zh-CN" sz="2000" b="0" i="1" smtClean="0">
                              <a:solidFill>
                                <a:schemeClr val="tx1"/>
                              </a:solidFill>
                              <a:latin typeface="Cambria Math" panose="02040503050406030204" pitchFamily="18" charset="0"/>
                            </a:rPr>
                            <m:t>𝑜𝑢𝑡</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𝑓</m:t>
                          </m:r>
                        </m:e>
                      </m:d>
                      <m:r>
                        <a:rPr lang="en-US" altLang="zh-CN" sz="2000" b="0" i="1" smtClean="0">
                          <a:solidFill>
                            <a:schemeClr val="tx1"/>
                          </a:solidFill>
                          <a:latin typeface="Cambria Math" panose="02040503050406030204" pitchFamily="18" charset="0"/>
                        </a:rPr>
                        <m:t>=</m:t>
                      </m:r>
                      <m:r>
                        <a:rPr lang="zh-CN" altLang="en-US" sz="2000">
                          <a:latin typeface="Cambria Math" panose="02040503050406030204" pitchFamily="18" charset="0"/>
                        </a:rPr>
                        <m:t>4</m:t>
                      </m:r>
                      <m:r>
                        <a:rPr lang="zh-CN" altLang="en-US" sz="2000" i="1">
                          <a:latin typeface="Cambria Math" panose="02040503050406030204" pitchFamily="18" charset="0"/>
                        </a:rPr>
                        <m:t>𝑘</m:t>
                      </m:r>
                      <m:r>
                        <a:rPr lang="en-US" altLang="zh-CN" sz="2000" i="1">
                          <a:latin typeface="Cambria Math" panose="02040503050406030204" pitchFamily="18" charset="0"/>
                        </a:rPr>
                        <m:t>𝑇𝑅</m:t>
                      </m:r>
                      <m:r>
                        <a:rPr lang="en-US" altLang="zh-CN" sz="2000" dirty="0">
                          <a:latin typeface="Cambria Math" panose="02040503050406030204" pitchFamily="18" charset="0"/>
                          <a:ea typeface="Cambria Math" panose="02040503050406030204" pitchFamily="18" charset="0"/>
                        </a:rPr>
                        <m:t>×</m:t>
                      </m:r>
                      <m:f>
                        <m:fPr>
                          <m:ctrlPr>
                            <a:rPr lang="en-US" altLang="zh-CN" sz="200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1</m:t>
                          </m:r>
                        </m:num>
                        <m:den>
                          <m:r>
                            <a:rPr lang="en-US" altLang="zh-CN" sz="2000" b="0" i="1" dirty="0" smtClean="0">
                              <a:latin typeface="Cambria Math" panose="02040503050406030204" pitchFamily="18" charset="0"/>
                              <a:ea typeface="Cambria Math" panose="02040503050406030204" pitchFamily="18" charset="0"/>
                            </a:rPr>
                            <m:t>4</m:t>
                          </m:r>
                          <m:sSup>
                            <m:sSupPr>
                              <m:ctrlPr>
                                <a:rPr lang="en-US" altLang="zh-CN" sz="2000" b="0" i="1" dirty="0" smtClean="0">
                                  <a:latin typeface="Cambria Math" panose="02040503050406030204" pitchFamily="18" charset="0"/>
                                  <a:ea typeface="Cambria Math" panose="02040503050406030204" pitchFamily="18" charset="0"/>
                                </a:rPr>
                              </m:ctrlPr>
                            </m:sSupPr>
                            <m:e>
                              <m:r>
                                <a:rPr lang="zh-CN" altLang="en-US" sz="2000" b="0" i="1" dirty="0" smtClean="0">
                                  <a:latin typeface="Cambria Math" panose="02040503050406030204" pitchFamily="18" charset="0"/>
                                  <a:ea typeface="Cambria Math" panose="02040503050406030204" pitchFamily="18" charset="0"/>
                                </a:rPr>
                                <m:t>𝜋</m:t>
                              </m:r>
                            </m:e>
                            <m:sup>
                              <m:r>
                                <a:rPr lang="en-US" altLang="zh-CN" sz="2000" b="0" i="1" dirty="0" smtClean="0">
                                  <a:latin typeface="Cambria Math" panose="02040503050406030204" pitchFamily="18" charset="0"/>
                                  <a:ea typeface="Cambria Math" panose="02040503050406030204" pitchFamily="18" charset="0"/>
                                </a:rPr>
                                <m:t>2</m:t>
                              </m:r>
                            </m:sup>
                          </m:sSup>
                          <m:sSup>
                            <m:sSupPr>
                              <m:ctrlPr>
                                <a:rPr lang="en-US" altLang="zh-CN" sz="2000" b="0" i="1" dirty="0" smtClean="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𝑅</m:t>
                              </m:r>
                            </m:e>
                            <m:sup>
                              <m:r>
                                <a:rPr lang="en-US" altLang="zh-CN" sz="2000" b="0" i="1" dirty="0" smtClean="0">
                                  <a:latin typeface="Cambria Math" panose="02040503050406030204" pitchFamily="18" charset="0"/>
                                  <a:ea typeface="Cambria Math" panose="02040503050406030204" pitchFamily="18" charset="0"/>
                                </a:rPr>
                                <m:t>2</m:t>
                              </m:r>
                            </m:sup>
                          </m:sSup>
                          <m:sSup>
                            <m:sSupPr>
                              <m:ctrlPr>
                                <a:rPr lang="en-US" altLang="zh-CN" sz="2000" b="0" i="1" dirty="0" smtClean="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𝐶</m:t>
                              </m:r>
                            </m:e>
                            <m:sup>
                              <m:r>
                                <a:rPr lang="en-US" altLang="zh-CN" sz="2000" b="0" i="1" dirty="0" smtClean="0">
                                  <a:latin typeface="Cambria Math" panose="02040503050406030204" pitchFamily="18" charset="0"/>
                                  <a:ea typeface="Cambria Math" panose="02040503050406030204" pitchFamily="18" charset="0"/>
                                </a:rPr>
                                <m:t>2</m:t>
                              </m:r>
                            </m:sup>
                          </m:sSup>
                          <m:sSup>
                            <m:sSupPr>
                              <m:ctrlPr>
                                <a:rPr lang="en-US" altLang="zh-CN" sz="2000" b="0" i="1" dirty="0" smtClean="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𝑓</m:t>
                              </m:r>
                            </m:e>
                            <m:sup>
                              <m:r>
                                <a:rPr lang="en-US" altLang="zh-CN" sz="2000" b="0" i="1" dirty="0" smtClean="0">
                                  <a:latin typeface="Cambria Math" panose="02040503050406030204" pitchFamily="18" charset="0"/>
                                  <a:ea typeface="Cambria Math" panose="02040503050406030204" pitchFamily="18" charset="0"/>
                                </a:rPr>
                                <m:t>2</m:t>
                              </m:r>
                            </m:sup>
                          </m:sSup>
                          <m:r>
                            <a:rPr lang="en-US" altLang="zh-CN" sz="2000" b="0" i="1" dirty="0" smtClean="0">
                              <a:latin typeface="Cambria Math" panose="02040503050406030204" pitchFamily="18" charset="0"/>
                              <a:ea typeface="Cambria Math" panose="02040503050406030204" pitchFamily="18" charset="0"/>
                            </a:rPr>
                            <m:t>+1</m:t>
                          </m:r>
                        </m:den>
                      </m:f>
                    </m:oMath>
                  </m:oMathPara>
                </a14:m>
                <a:endParaRPr lang="zh-CN" altLang="en-US" sz="2000" dirty="0"/>
              </a:p>
            </p:txBody>
          </p:sp>
        </mc:Choice>
        <mc:Fallback xmlns="">
          <p:sp>
            <p:nvSpPr>
              <p:cNvPr id="23" name="文本框 22">
                <a:extLst>
                  <a:ext uri="{FF2B5EF4-FFF2-40B4-BE49-F238E27FC236}">
                    <a16:creationId xmlns:a16="http://schemas.microsoft.com/office/drawing/2014/main" id="{8AF3986B-288B-FF2E-23ED-0D88CC644D2A}"/>
                  </a:ext>
                </a:extLst>
              </p:cNvPr>
              <p:cNvSpPr txBox="1">
                <a:spLocks noRot="1" noChangeAspect="1" noMove="1" noResize="1" noEditPoints="1" noAdjustHandles="1" noChangeArrowheads="1" noChangeShapeType="1" noTextEdit="1"/>
              </p:cNvSpPr>
              <p:nvPr/>
            </p:nvSpPr>
            <p:spPr>
              <a:xfrm>
                <a:off x="457090" y="4510939"/>
                <a:ext cx="4572000" cy="72449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7FEDA66-E5B3-D66A-81D6-6381D7C1C760}"/>
                  </a:ext>
                </a:extLst>
              </p:cNvPr>
              <p:cNvSpPr txBox="1"/>
              <p:nvPr/>
            </p:nvSpPr>
            <p:spPr>
              <a:xfrm>
                <a:off x="807662" y="5624215"/>
                <a:ext cx="7816957" cy="570413"/>
              </a:xfrm>
              <a:prstGeom prst="rect">
                <a:avLst/>
              </a:prstGeom>
              <a:noFill/>
            </p:spPr>
            <p:txBody>
              <a:bodyPr wrap="square">
                <a:spAutoFit/>
              </a:bodyPr>
              <a:lstStyle/>
              <a:p>
                <a14:m>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𝑃</m:t>
                        </m:r>
                      </m:e>
                      <m:sub>
                        <m:r>
                          <a:rPr lang="en-US" altLang="zh-CN" sz="2000" b="0" i="1" smtClean="0">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𝑜𝑢𝑡</m:t>
                        </m:r>
                      </m:sub>
                    </m:sSub>
                    <m:r>
                      <a:rPr lang="en-US" altLang="zh-CN" sz="2000" b="0" i="1" smtClean="0">
                        <a:solidFill>
                          <a:schemeClr val="tx1"/>
                        </a:solidFill>
                        <a:latin typeface="Cambria Math" panose="02040503050406030204" pitchFamily="18" charset="0"/>
                      </a:rPr>
                      <m:t>=</m:t>
                    </m:r>
                    <m:nary>
                      <m:naryPr>
                        <m:ctrlPr>
                          <a:rPr lang="en-US" altLang="zh-CN" sz="2000" i="1" dirty="0" smtClean="0">
                            <a:latin typeface="Cambria Math" panose="02040503050406030204" pitchFamily="18" charset="0"/>
                            <a:ea typeface="Cambria Math" panose="02040503050406030204" pitchFamily="18" charset="0"/>
                          </a:rPr>
                        </m:ctrlPr>
                      </m:naryPr>
                      <m:sub>
                        <m:r>
                          <m:rPr>
                            <m:brk m:alnAt="23"/>
                          </m:rPr>
                          <a:rPr lang="en-US" altLang="zh-CN" sz="2000" b="0" i="1" dirty="0" smtClean="0">
                            <a:latin typeface="Cambria Math" panose="02040503050406030204" pitchFamily="18" charset="0"/>
                            <a:ea typeface="Cambria Math" panose="02040503050406030204" pitchFamily="18" charset="0"/>
                          </a:rPr>
                          <m:t>0</m:t>
                        </m:r>
                      </m:sub>
                      <m:sup>
                        <m:r>
                          <a:rPr lang="en-US" altLang="zh-CN" sz="2000" i="1" dirty="0" smtClean="0">
                            <a:latin typeface="Cambria Math" panose="02040503050406030204" pitchFamily="18" charset="0"/>
                            <a:ea typeface="Cambria Math" panose="02040503050406030204" pitchFamily="18" charset="0"/>
                          </a:rPr>
                          <m:t>∞</m:t>
                        </m:r>
                      </m:sup>
                      <m:e>
                        <m:f>
                          <m:fPr>
                            <m:ctrlPr>
                              <a:rPr lang="en-US" altLang="zh-CN" sz="2000" i="1" dirty="0">
                                <a:latin typeface="Cambria Math" panose="02040503050406030204" pitchFamily="18" charset="0"/>
                                <a:ea typeface="Cambria Math" panose="02040503050406030204" pitchFamily="18" charset="0"/>
                              </a:rPr>
                            </m:ctrlPr>
                          </m:fPr>
                          <m:num>
                            <m:r>
                              <a:rPr lang="zh-CN" altLang="en-US" sz="2000">
                                <a:latin typeface="Cambria Math" panose="02040503050406030204" pitchFamily="18" charset="0"/>
                              </a:rPr>
                              <m:t>4</m:t>
                            </m:r>
                            <m:r>
                              <a:rPr lang="zh-CN" altLang="en-US" sz="2000" i="1">
                                <a:latin typeface="Cambria Math" panose="02040503050406030204" pitchFamily="18" charset="0"/>
                              </a:rPr>
                              <m:t>𝑘</m:t>
                            </m:r>
                            <m:r>
                              <a:rPr lang="en-US" altLang="zh-CN" sz="2000" i="1">
                                <a:latin typeface="Cambria Math" panose="02040503050406030204" pitchFamily="18" charset="0"/>
                              </a:rPr>
                              <m:t>𝑇𝑅</m:t>
                            </m:r>
                          </m:num>
                          <m:den>
                            <m:r>
                              <a:rPr lang="en-US" altLang="zh-CN" sz="2000" i="1" dirty="0">
                                <a:latin typeface="Cambria Math" panose="02040503050406030204" pitchFamily="18" charset="0"/>
                                <a:ea typeface="Cambria Math" panose="02040503050406030204" pitchFamily="18" charset="0"/>
                              </a:rPr>
                              <m:t>4</m:t>
                            </m:r>
                            <m:sSup>
                              <m:sSupPr>
                                <m:ctrlPr>
                                  <a:rPr lang="en-US" altLang="zh-CN" sz="2000" i="1" dirty="0">
                                    <a:latin typeface="Cambria Math" panose="02040503050406030204" pitchFamily="18" charset="0"/>
                                    <a:ea typeface="Cambria Math" panose="02040503050406030204" pitchFamily="18" charset="0"/>
                                  </a:rPr>
                                </m:ctrlPr>
                              </m:sSupPr>
                              <m:e>
                                <m:r>
                                  <a:rPr lang="zh-CN" altLang="en-US" sz="2000" i="1" dirty="0">
                                    <a:latin typeface="Cambria Math" panose="02040503050406030204" pitchFamily="18" charset="0"/>
                                    <a:ea typeface="Cambria Math" panose="02040503050406030204" pitchFamily="18" charset="0"/>
                                  </a:rPr>
                                  <m:t>𝜋</m:t>
                                </m:r>
                              </m:e>
                              <m:sup>
                                <m:r>
                                  <a:rPr lang="en-US" altLang="zh-CN" sz="2000" i="1" dirty="0">
                                    <a:latin typeface="Cambria Math" panose="02040503050406030204" pitchFamily="18" charset="0"/>
                                    <a:ea typeface="Cambria Math" panose="02040503050406030204" pitchFamily="18" charset="0"/>
                                  </a:rPr>
                                  <m:t>2</m:t>
                                </m:r>
                              </m:sup>
                            </m:sSup>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𝑅</m:t>
                                </m:r>
                              </m:e>
                              <m:sup>
                                <m:r>
                                  <a:rPr lang="en-US" altLang="zh-CN" sz="2000" i="1" dirty="0">
                                    <a:latin typeface="Cambria Math" panose="02040503050406030204" pitchFamily="18" charset="0"/>
                                    <a:ea typeface="Cambria Math" panose="02040503050406030204" pitchFamily="18" charset="0"/>
                                  </a:rPr>
                                  <m:t>2</m:t>
                                </m:r>
                              </m:sup>
                            </m:sSup>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𝐶</m:t>
                                </m:r>
                              </m:e>
                              <m:sup>
                                <m:r>
                                  <a:rPr lang="en-US" altLang="zh-CN" sz="2000" i="1" dirty="0">
                                    <a:latin typeface="Cambria Math" panose="02040503050406030204" pitchFamily="18" charset="0"/>
                                    <a:ea typeface="Cambria Math" panose="02040503050406030204" pitchFamily="18" charset="0"/>
                                  </a:rPr>
                                  <m:t>2</m:t>
                                </m:r>
                              </m:sup>
                            </m:sSup>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𝑓</m:t>
                                </m:r>
                              </m:e>
                              <m:sup>
                                <m:r>
                                  <a:rPr lang="en-US" altLang="zh-CN" sz="2000" i="1" dirty="0">
                                    <a:latin typeface="Cambria Math" panose="02040503050406030204" pitchFamily="18" charset="0"/>
                                    <a:ea typeface="Cambria Math" panose="02040503050406030204" pitchFamily="18" charset="0"/>
                                  </a:rPr>
                                  <m:t>2</m:t>
                                </m:r>
                              </m:sup>
                            </m:sSup>
                            <m:r>
                              <a:rPr lang="en-US" altLang="zh-CN" sz="2000" i="1" dirty="0">
                                <a:latin typeface="Cambria Math" panose="02040503050406030204" pitchFamily="18" charset="0"/>
                                <a:ea typeface="Cambria Math" panose="02040503050406030204" pitchFamily="18" charset="0"/>
                              </a:rPr>
                              <m:t>+1</m:t>
                            </m:r>
                          </m:den>
                        </m:f>
                        <m:r>
                          <a:rPr lang="en-US" altLang="zh-CN" sz="2000" b="0" i="1" dirty="0" smtClean="0">
                            <a:latin typeface="Cambria Math" panose="02040503050406030204" pitchFamily="18" charset="0"/>
                            <a:ea typeface="Cambria Math" panose="02040503050406030204" pitchFamily="18" charset="0"/>
                          </a:rPr>
                          <m:t>𝑑𝑓</m:t>
                        </m:r>
                      </m:e>
                    </m:nary>
                    <m:r>
                      <a:rPr lang="en-US" altLang="zh-CN" sz="2000" b="0" i="1" dirty="0" smtClean="0">
                        <a:latin typeface="Cambria Math" panose="02040503050406030204" pitchFamily="18" charset="0"/>
                        <a:ea typeface="Cambria Math" panose="02040503050406030204" pitchFamily="18" charset="0"/>
                      </a:rPr>
                      <m:t>=</m:t>
                    </m:r>
                  </m:oMath>
                </a14:m>
                <a:r>
                  <a:rPr lang="zh-CN" altLang="en-US" sz="2000" dirty="0"/>
                  <a:t> </a:t>
                </a:r>
                <a14:m>
                  <m:oMath xmlns:m="http://schemas.openxmlformats.org/officeDocument/2006/math">
                    <m:r>
                      <a:rPr lang="zh-CN" altLang="en-US" sz="2000">
                        <a:latin typeface="Cambria Math" panose="02040503050406030204" pitchFamily="18" charset="0"/>
                      </a:rPr>
                      <m:t>4</m:t>
                    </m:r>
                    <m:r>
                      <a:rPr lang="zh-CN" altLang="en-US" sz="2000" i="1">
                        <a:latin typeface="Cambria Math" panose="02040503050406030204" pitchFamily="18" charset="0"/>
                      </a:rPr>
                      <m:t>𝑘</m:t>
                    </m:r>
                    <m:r>
                      <a:rPr lang="en-US" altLang="zh-CN" sz="2000" i="1">
                        <a:latin typeface="Cambria Math" panose="02040503050406030204" pitchFamily="18" charset="0"/>
                      </a:rPr>
                      <m:t>𝑇𝑅</m:t>
                    </m:r>
                    <m:r>
                      <a:rPr lang="en-US" altLang="zh-CN" sz="2000" dirty="0">
                        <a:latin typeface="Cambria Math" panose="02040503050406030204" pitchFamily="18" charset="0"/>
                        <a:ea typeface="Cambria Math" panose="02040503050406030204" pitchFamily="18" charset="0"/>
                      </a:rPr>
                      <m:t>×</m:t>
                    </m:r>
                    <m:f>
                      <m:fPr>
                        <m:ctrlPr>
                          <a:rPr lang="en-US" altLang="zh-CN" sz="200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1</m:t>
                        </m:r>
                      </m:num>
                      <m:den>
                        <m:r>
                          <a:rPr lang="en-US" altLang="zh-CN" sz="2000" b="0" i="1" dirty="0" smtClean="0">
                            <a:latin typeface="Cambria Math" panose="02040503050406030204" pitchFamily="18" charset="0"/>
                            <a:ea typeface="Cambria Math" panose="02040503050406030204" pitchFamily="18" charset="0"/>
                          </a:rPr>
                          <m:t>2</m:t>
                        </m:r>
                        <m:r>
                          <a:rPr lang="zh-CN" altLang="en-US" sz="2000" b="0" i="1" dirty="0" smtClean="0">
                            <a:latin typeface="Cambria Math" panose="02040503050406030204" pitchFamily="18" charset="0"/>
                            <a:ea typeface="Cambria Math" panose="02040503050406030204" pitchFamily="18" charset="0"/>
                          </a:rPr>
                          <m:t>𝜋</m:t>
                        </m:r>
                        <m:r>
                          <a:rPr lang="en-US" altLang="zh-CN" sz="2000" b="0" i="1" dirty="0" smtClean="0">
                            <a:latin typeface="Cambria Math" panose="02040503050406030204" pitchFamily="18" charset="0"/>
                            <a:ea typeface="Cambria Math" panose="02040503050406030204" pitchFamily="18" charset="0"/>
                          </a:rPr>
                          <m:t>𝑅𝐶</m:t>
                        </m:r>
                      </m:den>
                    </m:f>
                    <m:sSubSup>
                      <m:sSubSupPr>
                        <m:ctrlPr>
                          <a:rPr lang="en-US" altLang="zh-CN" sz="2000" i="1" dirty="0" smtClean="0">
                            <a:latin typeface="Cambria Math" panose="02040503050406030204" pitchFamily="18" charset="0"/>
                            <a:ea typeface="Cambria Math" panose="02040503050406030204" pitchFamily="18" charset="0"/>
                          </a:rPr>
                        </m:ctrlPr>
                      </m:sSubSupPr>
                      <m:e>
                        <m:d>
                          <m:dPr>
                            <m:begChr m:val=""/>
                            <m:endChr m:val="|"/>
                            <m:ctrlPr>
                              <a:rPr lang="en-US" altLang="zh-CN" sz="2000" i="1" dirty="0" smtClean="0">
                                <a:latin typeface="Cambria Math" panose="02040503050406030204" pitchFamily="18" charset="0"/>
                                <a:ea typeface="Cambria Math" panose="02040503050406030204" pitchFamily="18" charset="0"/>
                              </a:rPr>
                            </m:ctrlPr>
                          </m:dPr>
                          <m:e>
                            <m:func>
                              <m:funcPr>
                                <m:ctrlPr>
                                  <a:rPr lang="en-US" altLang="zh-CN" sz="2000" i="1" dirty="0">
                                    <a:latin typeface="Cambria Math" panose="02040503050406030204" pitchFamily="18" charset="0"/>
                                    <a:ea typeface="Cambria Math" panose="02040503050406030204" pitchFamily="18" charset="0"/>
                                  </a:rPr>
                                </m:ctrlPr>
                              </m:funcPr>
                              <m:fName>
                                <m:r>
                                  <m:rPr>
                                    <m:sty m:val="p"/>
                                  </m:rPr>
                                  <a:rPr lang="en-US" altLang="zh-CN" sz="2000" dirty="0">
                                    <a:latin typeface="Cambria Math" panose="02040503050406030204" pitchFamily="18" charset="0"/>
                                    <a:ea typeface="Cambria Math" panose="02040503050406030204" pitchFamily="18" charset="0"/>
                                  </a:rPr>
                                  <m:t>arctan</m:t>
                                </m:r>
                              </m:fName>
                              <m:e>
                                <m:r>
                                  <a:rPr lang="en-US" altLang="zh-CN" sz="2000" i="1" dirty="0">
                                    <a:latin typeface="Cambria Math" panose="02040503050406030204" pitchFamily="18" charset="0"/>
                                    <a:ea typeface="Cambria Math" panose="02040503050406030204" pitchFamily="18" charset="0"/>
                                  </a:rPr>
                                  <m:t>2</m:t>
                                </m:r>
                                <m:r>
                                  <a:rPr lang="zh-CN" altLang="en-US" sz="2000" i="1" dirty="0">
                                    <a:latin typeface="Cambria Math" panose="02040503050406030204" pitchFamily="18" charset="0"/>
                                    <a:ea typeface="Cambria Math" panose="02040503050406030204" pitchFamily="18" charset="0"/>
                                  </a:rPr>
                                  <m:t>𝜋</m:t>
                                </m:r>
                                <m:r>
                                  <a:rPr lang="en-US" altLang="zh-CN" sz="2000" i="1" dirty="0">
                                    <a:latin typeface="Cambria Math" panose="02040503050406030204" pitchFamily="18" charset="0"/>
                                    <a:ea typeface="Cambria Math" panose="02040503050406030204" pitchFamily="18" charset="0"/>
                                  </a:rPr>
                                  <m:t>𝑅𝐶𝑓</m:t>
                                </m:r>
                              </m:e>
                            </m:func>
                          </m:e>
                        </m:d>
                      </m:e>
                      <m:sub>
                        <m:r>
                          <a:rPr lang="en-US" altLang="zh-CN" sz="2000" b="0" i="1" dirty="0" smtClean="0">
                            <a:latin typeface="Cambria Math" panose="02040503050406030204" pitchFamily="18" charset="0"/>
                            <a:ea typeface="Cambria Math" panose="02040503050406030204" pitchFamily="18" charset="0"/>
                          </a:rPr>
                          <m:t>0</m:t>
                        </m:r>
                      </m:sub>
                      <m:sup>
                        <m:r>
                          <a:rPr lang="en-US" altLang="zh-CN" sz="2000" i="1" dirty="0" smtClean="0">
                            <a:latin typeface="Cambria Math" panose="02040503050406030204" pitchFamily="18" charset="0"/>
                            <a:ea typeface="Cambria Math" panose="02040503050406030204" pitchFamily="18" charset="0"/>
                          </a:rPr>
                          <m:t>∞</m:t>
                        </m:r>
                      </m:sup>
                    </m:sSubSup>
                    <m:r>
                      <a:rPr lang="en-US" altLang="zh-CN" sz="2000" b="0" i="1" dirty="0" smtClean="0">
                        <a:latin typeface="Cambria Math" panose="02040503050406030204" pitchFamily="18" charset="0"/>
                        <a:ea typeface="Cambria Math" panose="02040503050406030204" pitchFamily="18" charset="0"/>
                      </a:rPr>
                      <m:t>=</m:t>
                    </m:r>
                    <m:f>
                      <m:fPr>
                        <m:ctrlPr>
                          <a:rPr lang="en-US" altLang="zh-CN" sz="2000" b="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𝑘𝑇</m:t>
                        </m:r>
                      </m:num>
                      <m:den>
                        <m:r>
                          <a:rPr lang="en-US" altLang="zh-CN" sz="2000" b="0" i="1" dirty="0" smtClean="0">
                            <a:latin typeface="Cambria Math" panose="02040503050406030204" pitchFamily="18" charset="0"/>
                            <a:ea typeface="Cambria Math" panose="02040503050406030204" pitchFamily="18" charset="0"/>
                          </a:rPr>
                          <m:t>𝐶</m:t>
                        </m:r>
                      </m:den>
                    </m:f>
                  </m:oMath>
                </a14:m>
                <a:endParaRPr lang="zh-CN" altLang="en-US" sz="2000" dirty="0"/>
              </a:p>
            </p:txBody>
          </p:sp>
        </mc:Choice>
        <mc:Fallback xmlns="">
          <p:sp>
            <p:nvSpPr>
              <p:cNvPr id="2" name="文本框 1">
                <a:extLst>
                  <a:ext uri="{FF2B5EF4-FFF2-40B4-BE49-F238E27FC236}">
                    <a16:creationId xmlns:a16="http://schemas.microsoft.com/office/drawing/2014/main" id="{57FEDA66-E5B3-D66A-81D6-6381D7C1C760}"/>
                  </a:ext>
                </a:extLst>
              </p:cNvPr>
              <p:cNvSpPr txBox="1">
                <a:spLocks noRot="1" noChangeAspect="1" noMove="1" noResize="1" noEditPoints="1" noAdjustHandles="1" noChangeArrowheads="1" noChangeShapeType="1" noTextEdit="1"/>
              </p:cNvSpPr>
              <p:nvPr/>
            </p:nvSpPr>
            <p:spPr>
              <a:xfrm>
                <a:off x="807662" y="5624215"/>
                <a:ext cx="7816957" cy="570413"/>
              </a:xfrm>
              <a:prstGeom prst="rect">
                <a:avLst/>
              </a:prstGeom>
              <a:blipFill>
                <a:blip r:embed="rId7"/>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F541C94-61CF-C3DE-93C5-73F33DF51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7786" y="3820722"/>
            <a:ext cx="2889398" cy="1803493"/>
          </a:xfrm>
          <a:prstGeom prst="rect">
            <a:avLst/>
          </a:prstGeom>
        </p:spPr>
      </p:pic>
    </p:spTree>
    <p:extLst>
      <p:ext uri="{BB962C8B-B14F-4D97-AF65-F5344CB8AC3E}">
        <p14:creationId xmlns:p14="http://schemas.microsoft.com/office/powerpoint/2010/main" val="257425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噪声类型</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BB316912-A911-DF5A-16DA-9EA70A55469F}"/>
              </a:ext>
            </a:extLst>
          </p:cNvPr>
          <p:cNvSpPr txBox="1"/>
          <p:nvPr/>
        </p:nvSpPr>
        <p:spPr>
          <a:xfrm>
            <a:off x="193852" y="756720"/>
            <a:ext cx="8547811" cy="1181221"/>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 热噪声</a:t>
            </a:r>
          </a:p>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电阻的热噪声也可以用并联的电流源模型表示</a:t>
            </a: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p:pic>
        <p:nvPicPr>
          <p:cNvPr id="6" name="图片 5">
            <a:extLst>
              <a:ext uri="{FF2B5EF4-FFF2-40B4-BE49-F238E27FC236}">
                <a16:creationId xmlns:a16="http://schemas.microsoft.com/office/drawing/2014/main" id="{3D0268E9-446C-CE77-4C30-2EAF9F93F4DE}"/>
              </a:ext>
            </a:extLst>
          </p:cNvPr>
          <p:cNvPicPr>
            <a:picLocks noChangeAspect="1"/>
          </p:cNvPicPr>
          <p:nvPr/>
        </p:nvPicPr>
        <p:blipFill>
          <a:blip r:embed="rId3">
            <a:extLst>
              <a:ext uri="{28A0092B-C50C-407E-A947-70E740481C1C}">
                <a14:useLocalDpi xmlns:a14="http://schemas.microsoft.com/office/drawing/2010/main" val="0"/>
              </a:ext>
            </a:extLst>
          </a:blip>
          <a:srcRect l="9843"/>
          <a:stretch/>
        </p:blipFill>
        <p:spPr>
          <a:xfrm>
            <a:off x="6086246" y="756720"/>
            <a:ext cx="2805380" cy="1581231"/>
          </a:xfrm>
          <a:prstGeom prst="rect">
            <a:avLst/>
          </a:prstGeom>
        </p:spPr>
      </p:pic>
      <p:grpSp>
        <p:nvGrpSpPr>
          <p:cNvPr id="21" name="组合 20">
            <a:extLst>
              <a:ext uri="{FF2B5EF4-FFF2-40B4-BE49-F238E27FC236}">
                <a16:creationId xmlns:a16="http://schemas.microsoft.com/office/drawing/2014/main" id="{AE3887D9-724A-F4C0-4D35-50A30E5342ED}"/>
              </a:ext>
            </a:extLst>
          </p:cNvPr>
          <p:cNvGrpSpPr/>
          <p:nvPr/>
        </p:nvGrpSpPr>
        <p:grpSpPr>
          <a:xfrm>
            <a:off x="193852" y="2105648"/>
            <a:ext cx="5475427" cy="2331286"/>
            <a:chOff x="193852" y="2105648"/>
            <a:chExt cx="5475427" cy="2331286"/>
          </a:xfrm>
        </p:grpSpPr>
        <p:sp>
          <p:nvSpPr>
            <p:cNvPr id="14" name="文本框 13">
              <a:extLst>
                <a:ext uri="{FF2B5EF4-FFF2-40B4-BE49-F238E27FC236}">
                  <a16:creationId xmlns:a16="http://schemas.microsoft.com/office/drawing/2014/main" id="{F7692782-1A07-F26F-4E18-7069B6B10ABC}"/>
                </a:ext>
              </a:extLst>
            </p:cNvPr>
            <p:cNvSpPr txBox="1"/>
            <p:nvPr/>
          </p:nvSpPr>
          <p:spPr>
            <a:xfrm>
              <a:off x="193852" y="2105648"/>
              <a:ext cx="5475427" cy="799706"/>
            </a:xfrm>
            <a:prstGeom prst="rect">
              <a:avLst/>
            </a:prstGeom>
            <a:noFill/>
          </p:spPr>
          <p:txBody>
            <a:bodyPr wrap="square">
              <a:spAutoFit/>
            </a:bodyPr>
            <a:lstStyle/>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例</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2</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：求图中两个并联电阻的等效噪声电压。</a:t>
              </a:r>
            </a:p>
          </p:txBody>
        </p:sp>
        <p:pic>
          <p:nvPicPr>
            <p:cNvPr id="16" name="图片 15">
              <a:extLst>
                <a:ext uri="{FF2B5EF4-FFF2-40B4-BE49-F238E27FC236}">
                  <a16:creationId xmlns:a16="http://schemas.microsoft.com/office/drawing/2014/main" id="{876EF5C5-3791-E14C-3B7A-882B658AA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505" y="2823301"/>
              <a:ext cx="2554346" cy="1613633"/>
            </a:xfrm>
            <a:prstGeom prst="rect">
              <a:avLst/>
            </a:prstGeom>
          </p:spPr>
        </p:pic>
      </p:grpSp>
      <p:pic>
        <p:nvPicPr>
          <p:cNvPr id="18" name="图片 17">
            <a:extLst>
              <a:ext uri="{FF2B5EF4-FFF2-40B4-BE49-F238E27FC236}">
                <a16:creationId xmlns:a16="http://schemas.microsoft.com/office/drawing/2014/main" id="{E90597BE-4DA7-FA4B-2939-A9F4322FA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9030" y="2823301"/>
            <a:ext cx="4288408" cy="1696749"/>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AA6C30B-467A-1C97-D235-B8F4E8D7C085}"/>
                  </a:ext>
                </a:extLst>
              </p:cNvPr>
              <p:cNvSpPr txBox="1"/>
              <p:nvPr/>
            </p:nvSpPr>
            <p:spPr>
              <a:xfrm>
                <a:off x="963441" y="4761806"/>
                <a:ext cx="1688731" cy="658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solidFill>
                                <a:srgbClr val="836967"/>
                              </a:solidFill>
                              <a:latin typeface="Cambria Math" panose="02040503050406030204" pitchFamily="18" charset="0"/>
                            </a:rPr>
                          </m:ctrlPr>
                        </m:accPr>
                        <m:e>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𝐼</m:t>
                              </m:r>
                            </m:e>
                            <m:sub>
                              <m:r>
                                <a:rPr lang="zh-CN" altLang="en-US" sz="2000" i="1">
                                  <a:latin typeface="Cambria Math" panose="02040503050406030204" pitchFamily="18" charset="0"/>
                                </a:rPr>
                                <m:t>𝑛</m:t>
                              </m:r>
                            </m:sub>
                            <m:sup>
                              <m:r>
                                <a:rPr lang="zh-CN" altLang="en-US" sz="2000" i="0">
                                  <a:latin typeface="Cambria Math" panose="02040503050406030204" pitchFamily="18" charset="0"/>
                                </a:rPr>
                                <m:t>2</m:t>
                              </m:r>
                            </m:sup>
                          </m:sSubSup>
                        </m:e>
                      </m:acc>
                      <m:r>
                        <a:rPr lang="zh-CN" altLang="en-US" sz="2000" i="0">
                          <a:latin typeface="Cambria Math" panose="02040503050406030204" pitchFamily="18" charset="0"/>
                        </a:rPr>
                        <m:t>=</m:t>
                      </m:r>
                      <m:acc>
                        <m:accPr>
                          <m:chr m:val="̅"/>
                          <m:ctrlPr>
                            <a:rPr lang="zh-CN" altLang="en-US" sz="2000" i="1">
                              <a:solidFill>
                                <a:srgbClr val="836967"/>
                              </a:solidFill>
                              <a:latin typeface="Cambria Math" panose="02040503050406030204" pitchFamily="18" charset="0"/>
                            </a:rPr>
                          </m:ctrlPr>
                        </m:accPr>
                        <m:e>
                          <m:f>
                            <m:fPr>
                              <m:ctrlPr>
                                <a:rPr lang="zh-CN" altLang="en-US" sz="2000" i="1">
                                  <a:solidFill>
                                    <a:srgbClr val="836967"/>
                                  </a:solidFill>
                                  <a:latin typeface="Cambria Math" panose="02040503050406030204" pitchFamily="18" charset="0"/>
                                </a:rPr>
                              </m:ctrlPr>
                            </m:fPr>
                            <m:num>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𝑉</m:t>
                                  </m:r>
                                </m:e>
                                <m:sub>
                                  <m:r>
                                    <a:rPr lang="zh-CN" altLang="en-US" sz="2000" i="1">
                                      <a:latin typeface="Cambria Math" panose="02040503050406030204" pitchFamily="18" charset="0"/>
                                    </a:rPr>
                                    <m:t>𝑛</m:t>
                                  </m:r>
                                </m:sub>
                                <m:sup>
                                  <m:r>
                                    <a:rPr lang="zh-CN" altLang="en-US" sz="2000" i="0">
                                      <a:latin typeface="Cambria Math" panose="02040503050406030204" pitchFamily="18" charset="0"/>
                                    </a:rPr>
                                    <m:t>2</m:t>
                                  </m:r>
                                </m:sup>
                              </m:sSubSup>
                            </m:num>
                            <m:den>
                              <m:sSup>
                                <m:sSupPr>
                                  <m:ctrlPr>
                                    <a:rPr lang="zh-CN" altLang="en-US" sz="2000" i="1">
                                      <a:solidFill>
                                        <a:srgbClr val="836967"/>
                                      </a:solidFill>
                                      <a:latin typeface="Cambria Math" panose="02040503050406030204" pitchFamily="18" charset="0"/>
                                    </a:rPr>
                                  </m:ctrlPr>
                                </m:sSupPr>
                                <m:e>
                                  <m:r>
                                    <a:rPr lang="zh-CN" altLang="en-US" sz="2000" i="1">
                                      <a:latin typeface="Cambria Math" panose="02040503050406030204" pitchFamily="18" charset="0"/>
                                    </a:rPr>
                                    <m:t>𝑅</m:t>
                                  </m:r>
                                </m:e>
                                <m:sup>
                                  <m:r>
                                    <a:rPr lang="zh-CN" altLang="en-US" sz="2000" i="0">
                                      <a:latin typeface="Cambria Math" panose="02040503050406030204" pitchFamily="18" charset="0"/>
                                    </a:rPr>
                                    <m:t>2</m:t>
                                  </m:r>
                                </m:sup>
                              </m:sSup>
                            </m:den>
                          </m:f>
                        </m:e>
                      </m:ac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𝑘𝑇</m:t>
                          </m:r>
                        </m:num>
                        <m:den>
                          <m:r>
                            <a:rPr lang="en-US" altLang="zh-CN" sz="2000" b="0" i="1" smtClean="0">
                              <a:latin typeface="Cambria Math" panose="02040503050406030204" pitchFamily="18" charset="0"/>
                            </a:rPr>
                            <m:t>𝑅</m:t>
                          </m:r>
                        </m:den>
                      </m:f>
                    </m:oMath>
                  </m:oMathPara>
                </a14:m>
                <a:endParaRPr lang="zh-CN" altLang="en-US" sz="2000" dirty="0"/>
              </a:p>
            </p:txBody>
          </p:sp>
        </mc:Choice>
        <mc:Fallback xmlns="">
          <p:sp>
            <p:nvSpPr>
              <p:cNvPr id="19" name="文本框 18">
                <a:extLst>
                  <a:ext uri="{FF2B5EF4-FFF2-40B4-BE49-F238E27FC236}">
                    <a16:creationId xmlns:a16="http://schemas.microsoft.com/office/drawing/2014/main" id="{6AA6C30B-467A-1C97-D235-B8F4E8D7C085}"/>
                  </a:ext>
                </a:extLst>
              </p:cNvPr>
              <p:cNvSpPr txBox="1">
                <a:spLocks noRot="1" noChangeAspect="1" noMove="1" noResize="1" noEditPoints="1" noAdjustHandles="1" noChangeArrowheads="1" noChangeShapeType="1" noTextEdit="1"/>
              </p:cNvSpPr>
              <p:nvPr/>
            </p:nvSpPr>
            <p:spPr>
              <a:xfrm>
                <a:off x="963441" y="4761806"/>
                <a:ext cx="1688731" cy="65838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9E0D882-66F7-8E05-6AB4-05C40F8FB7B8}"/>
                  </a:ext>
                </a:extLst>
              </p:cNvPr>
              <p:cNvSpPr txBox="1"/>
              <p:nvPr/>
            </p:nvSpPr>
            <p:spPr>
              <a:xfrm>
                <a:off x="3634281" y="4833920"/>
                <a:ext cx="5056704"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solidFill>
                                <a:srgbClr val="836967"/>
                              </a:solidFill>
                              <a:latin typeface="Cambria Math" panose="02040503050406030204" pitchFamily="18" charset="0"/>
                            </a:rPr>
                          </m:ctrlPr>
                        </m:accPr>
                        <m:e>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𝐼</m:t>
                              </m:r>
                            </m:e>
                            <m:sub>
                              <m:r>
                                <a:rPr lang="zh-CN" altLang="en-US" sz="2000" i="1">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𝑡𝑜𝑡</m:t>
                              </m:r>
                            </m:sub>
                            <m:sup>
                              <m:r>
                                <a:rPr lang="zh-CN" altLang="en-US" sz="2000" i="0">
                                  <a:latin typeface="Cambria Math" panose="02040503050406030204" pitchFamily="18" charset="0"/>
                                </a:rPr>
                                <m:t>2</m:t>
                              </m:r>
                            </m:sup>
                          </m:sSubSup>
                        </m:e>
                      </m:acc>
                      <m:r>
                        <a:rPr lang="zh-CN" altLang="en-US" sz="2000" i="0">
                          <a:latin typeface="Cambria Math" panose="02040503050406030204" pitchFamily="18" charset="0"/>
                        </a:rPr>
                        <m:t>=</m:t>
                      </m:r>
                      <m:acc>
                        <m:accPr>
                          <m:chr m:val="̅"/>
                          <m:ctrlPr>
                            <a:rPr lang="zh-CN" altLang="en-US" sz="2000" i="1">
                              <a:solidFill>
                                <a:srgbClr val="836967"/>
                              </a:solidFill>
                              <a:latin typeface="Cambria Math" panose="02040503050406030204" pitchFamily="18" charset="0"/>
                            </a:rPr>
                          </m:ctrlPr>
                        </m:accPr>
                        <m:e>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𝐼</m:t>
                              </m:r>
                            </m:e>
                            <m:sub>
                              <m:r>
                                <a:rPr lang="en-US" altLang="zh-CN" sz="2000" b="0" i="1" smtClean="0">
                                  <a:latin typeface="Cambria Math" panose="02040503050406030204" pitchFamily="18" charset="0"/>
                                </a:rPr>
                                <m:t>1</m:t>
                              </m:r>
                            </m:sub>
                            <m:sup>
                              <m:r>
                                <a:rPr lang="zh-CN" altLang="en-US" sz="2000">
                                  <a:latin typeface="Cambria Math" panose="02040503050406030204" pitchFamily="18" charset="0"/>
                                </a:rPr>
                                <m:t>2</m:t>
                              </m:r>
                            </m:sup>
                          </m:sSubSup>
                        </m:e>
                      </m:acc>
                      <m:r>
                        <a:rPr lang="en-US" altLang="zh-CN" sz="2000" b="0" i="1" smtClean="0">
                          <a:latin typeface="Cambria Math" panose="02040503050406030204" pitchFamily="18" charset="0"/>
                        </a:rPr>
                        <m:t>+</m:t>
                      </m:r>
                      <m:acc>
                        <m:accPr>
                          <m:chr m:val="̅"/>
                          <m:ctrlPr>
                            <a:rPr lang="zh-CN" altLang="en-US" sz="2000" i="1">
                              <a:solidFill>
                                <a:srgbClr val="836967"/>
                              </a:solidFill>
                              <a:latin typeface="Cambria Math" panose="02040503050406030204" pitchFamily="18" charset="0"/>
                            </a:rPr>
                          </m:ctrlPr>
                        </m:accPr>
                        <m:e>
                          <m:sSubSup>
                            <m:sSubSupPr>
                              <m:ctrlPr>
                                <a:rPr lang="zh-CN" altLang="en-US" sz="2000" i="1">
                                  <a:solidFill>
                                    <a:srgbClr val="836967"/>
                                  </a:solidFill>
                                  <a:latin typeface="Cambria Math" panose="02040503050406030204" pitchFamily="18" charset="0"/>
                                </a:rPr>
                              </m:ctrlPr>
                            </m:sSubSupPr>
                            <m:e>
                              <m:r>
                                <a:rPr lang="zh-CN" altLang="en-US" sz="2000" i="1">
                                  <a:latin typeface="Cambria Math" panose="02040503050406030204" pitchFamily="18" charset="0"/>
                                </a:rPr>
                                <m:t>𝐼</m:t>
                              </m:r>
                            </m:e>
                            <m:sub>
                              <m:r>
                                <a:rPr lang="en-US" altLang="zh-CN" sz="2000" b="0" i="1" smtClean="0">
                                  <a:latin typeface="Cambria Math" panose="02040503050406030204" pitchFamily="18" charset="0"/>
                                </a:rPr>
                                <m:t>2</m:t>
                              </m:r>
                            </m:sub>
                            <m:sup>
                              <m:r>
                                <a:rPr lang="zh-CN" altLang="en-US" sz="2000">
                                  <a:latin typeface="Cambria Math" panose="02040503050406030204" pitchFamily="18" charset="0"/>
                                </a:rPr>
                                <m:t>2</m:t>
                              </m:r>
                            </m:sup>
                          </m:sSubSup>
                        </m:e>
                      </m:acc>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4</m:t>
                          </m:r>
                          <m:r>
                            <a:rPr lang="en-US" altLang="zh-CN" sz="2000" i="1">
                              <a:latin typeface="Cambria Math" panose="02040503050406030204" pitchFamily="18" charset="0"/>
                            </a:rPr>
                            <m:t>𝑘𝑇</m:t>
                          </m:r>
                        </m:num>
                        <m:den>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1</m:t>
                              </m:r>
                            </m:sub>
                          </m:sSub>
                        </m:den>
                      </m:f>
                      <m:r>
                        <a:rPr lang="en-US" altLang="zh-CN" sz="2000" b="0" i="0"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4</m:t>
                          </m:r>
                          <m:r>
                            <a:rPr lang="en-US" altLang="zh-CN" sz="2000" i="1">
                              <a:latin typeface="Cambria Math" panose="02040503050406030204" pitchFamily="18" charset="0"/>
                            </a:rPr>
                            <m:t>𝑘𝑇</m:t>
                          </m:r>
                        </m:num>
                        <m:den>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2</m:t>
                              </m:r>
                            </m:sub>
                          </m:sSub>
                        </m:den>
                      </m:f>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𝑘𝑇</m:t>
                      </m:r>
                      <m:r>
                        <a:rPr lang="en-US" altLang="zh-CN" sz="2000" b="0" i="1" smtClean="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1</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1</m:t>
                              </m:r>
                            </m:sub>
                          </m:sSub>
                        </m:den>
                      </m:f>
                      <m:r>
                        <a:rPr lang="en-US" altLang="zh-CN" sz="2000">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1</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2</m:t>
                              </m:r>
                            </m:sub>
                          </m:sSub>
                        </m:den>
                      </m:f>
                      <m:r>
                        <a:rPr lang="en-US" altLang="zh-CN" sz="2000" b="0" i="1" smtClean="0">
                          <a:latin typeface="Cambria Math" panose="02040503050406030204" pitchFamily="18" charset="0"/>
                        </a:rPr>
                        <m:t>)</m:t>
                      </m:r>
                    </m:oMath>
                  </m:oMathPara>
                </a14:m>
                <a:endParaRPr lang="en-US" altLang="zh-CN" sz="2000" dirty="0"/>
              </a:p>
            </p:txBody>
          </p:sp>
        </mc:Choice>
        <mc:Fallback xmlns="">
          <p:sp>
            <p:nvSpPr>
              <p:cNvPr id="20" name="文本框 19">
                <a:extLst>
                  <a:ext uri="{FF2B5EF4-FFF2-40B4-BE49-F238E27FC236}">
                    <a16:creationId xmlns:a16="http://schemas.microsoft.com/office/drawing/2014/main" id="{E9E0D882-66F7-8E05-6AB4-05C40F8FB7B8}"/>
                  </a:ext>
                </a:extLst>
              </p:cNvPr>
              <p:cNvSpPr txBox="1">
                <a:spLocks noRot="1" noChangeAspect="1" noMove="1" noResize="1" noEditPoints="1" noAdjustHandles="1" noChangeArrowheads="1" noChangeShapeType="1" noTextEdit="1"/>
              </p:cNvSpPr>
              <p:nvPr/>
            </p:nvSpPr>
            <p:spPr>
              <a:xfrm>
                <a:off x="3634281" y="4833920"/>
                <a:ext cx="5056704" cy="63466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93EB8D3-E562-DE67-051D-08542D02EB8B}"/>
                  </a:ext>
                </a:extLst>
              </p:cNvPr>
              <p:cNvSpPr txBox="1"/>
              <p:nvPr/>
            </p:nvSpPr>
            <p:spPr>
              <a:xfrm>
                <a:off x="963441" y="5600875"/>
                <a:ext cx="4186467" cy="381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sSubSup>
                            <m:sSubSupPr>
                              <m:ctrlPr>
                                <a:rPr lang="zh-CN" altLang="en-US" sz="2000" i="1">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𝑉</m:t>
                              </m:r>
                            </m:e>
                            <m:sub>
                              <m:r>
                                <a:rPr lang="zh-CN" altLang="en-US" sz="2000" i="1">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𝑡𝑜𝑡</m:t>
                              </m:r>
                            </m:sub>
                            <m:sup>
                              <m:r>
                                <a:rPr lang="zh-CN" altLang="en-US" sz="2000" i="0">
                                  <a:solidFill>
                                    <a:schemeClr val="tx1"/>
                                  </a:solidFill>
                                  <a:latin typeface="Cambria Math" panose="02040503050406030204" pitchFamily="18" charset="0"/>
                                </a:rPr>
                                <m:t>2</m:t>
                              </m:r>
                            </m:sup>
                          </m:sSubSup>
                        </m:e>
                      </m:acc>
                      <m:r>
                        <a:rPr lang="zh-CN" altLang="en-US" sz="2000" i="0">
                          <a:solidFill>
                            <a:schemeClr val="tx1"/>
                          </a:solidFill>
                          <a:latin typeface="Cambria Math" panose="02040503050406030204" pitchFamily="18" charset="0"/>
                        </a:rPr>
                        <m:t>=</m:t>
                      </m:r>
                      <m:acc>
                        <m:accPr>
                          <m:chr m:val="̅"/>
                          <m:ctrlPr>
                            <a:rPr lang="zh-CN" altLang="en-US" sz="2000" i="1">
                              <a:solidFill>
                                <a:schemeClr val="tx1"/>
                              </a:solidFill>
                              <a:latin typeface="Cambria Math" panose="02040503050406030204" pitchFamily="18" charset="0"/>
                            </a:rPr>
                          </m:ctrlPr>
                        </m:accPr>
                        <m:e>
                          <m:sSubSup>
                            <m:sSubSupPr>
                              <m:ctrlPr>
                                <a:rPr lang="zh-CN" altLang="en-US" sz="2000" i="1">
                                  <a:solidFill>
                                    <a:schemeClr val="tx1"/>
                                  </a:solidFill>
                                  <a:latin typeface="Cambria Math" panose="02040503050406030204" pitchFamily="18" charset="0"/>
                                </a:rPr>
                              </m:ctrlPr>
                            </m:sSubSupPr>
                            <m:e>
                              <m:r>
                                <a:rPr lang="zh-CN" altLang="en-US" sz="2000" i="1">
                                  <a:solidFill>
                                    <a:schemeClr val="tx1"/>
                                  </a:solidFill>
                                  <a:latin typeface="Cambria Math" panose="02040503050406030204" pitchFamily="18" charset="0"/>
                                </a:rPr>
                                <m:t>𝐼</m:t>
                              </m:r>
                            </m:e>
                            <m:sub>
                              <m:r>
                                <a:rPr lang="zh-CN" altLang="en-US" sz="2000" i="1">
                                  <a:solidFill>
                                    <a:schemeClr val="tx1"/>
                                  </a:solidFill>
                                  <a:latin typeface="Cambria Math" panose="02040503050406030204" pitchFamily="18" charset="0"/>
                                </a:rPr>
                                <m:t>𝑛</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𝑡𝑜𝑡</m:t>
                              </m:r>
                            </m:sub>
                            <m:sup>
                              <m:r>
                                <a:rPr lang="zh-CN" altLang="en-US" sz="2000">
                                  <a:solidFill>
                                    <a:schemeClr val="tx1"/>
                                  </a:solidFill>
                                  <a:latin typeface="Cambria Math" panose="02040503050406030204" pitchFamily="18" charset="0"/>
                                </a:rPr>
                                <m:t>2</m:t>
                              </m:r>
                            </m:sup>
                          </m:sSubSup>
                        </m:e>
                      </m:acc>
                      <m:sSup>
                        <m:sSupPr>
                          <m:ctrlPr>
                            <a:rPr lang="en-US" altLang="zh-CN" sz="200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𝑅</m:t>
                              </m:r>
                            </m:e>
                            <m:sub>
                              <m:r>
                                <a:rPr lang="en-US" altLang="zh-CN" sz="2000" i="1">
                                  <a:solidFill>
                                    <a:schemeClr val="tx1"/>
                                  </a:solidFill>
                                  <a:latin typeface="Cambria Math" panose="02040503050406030204" pitchFamily="18" charset="0"/>
                                </a:rPr>
                                <m:t>1</m:t>
                              </m:r>
                            </m:sub>
                          </m:sSub>
                          <m:r>
                            <a:rPr lang="en-US" altLang="zh-CN" sz="2000" b="0" i="1" smtClean="0">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𝑅</m:t>
                              </m:r>
                            </m:e>
                            <m:sub>
                              <m:r>
                                <a:rPr lang="en-US" altLang="zh-CN" sz="2000" i="1">
                                  <a:solidFill>
                                    <a:schemeClr val="tx1"/>
                                  </a:solidFill>
                                  <a:latin typeface="Cambria Math" panose="02040503050406030204" pitchFamily="18" charset="0"/>
                                </a:rPr>
                                <m:t>2</m:t>
                              </m:r>
                            </m:sub>
                          </m:sSub>
                          <m:r>
                            <a:rPr lang="en-US" altLang="zh-CN" sz="2000" b="0" i="1" smtClean="0">
                              <a:solidFill>
                                <a:schemeClr val="tx1"/>
                              </a:solidFill>
                              <a:latin typeface="Cambria Math" panose="02040503050406030204" pitchFamily="18" charset="0"/>
                            </a:rPr>
                            <m:t>)</m:t>
                          </m:r>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=4</m:t>
                      </m:r>
                      <m:r>
                        <a:rPr lang="en-US" altLang="zh-CN" sz="2000" b="0" i="1" smtClean="0">
                          <a:solidFill>
                            <a:schemeClr val="tx1"/>
                          </a:solidFill>
                          <a:latin typeface="Cambria Math" panose="02040503050406030204" pitchFamily="18" charset="0"/>
                        </a:rPr>
                        <m:t>𝑘𝑇</m:t>
                      </m:r>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𝑅</m:t>
                          </m:r>
                        </m:e>
                        <m:sub>
                          <m:r>
                            <a:rPr lang="en-US" altLang="zh-CN" sz="2000" i="1">
                              <a:solidFill>
                                <a:schemeClr val="tx1"/>
                              </a:solidFill>
                              <a:latin typeface="Cambria Math" panose="02040503050406030204" pitchFamily="18" charset="0"/>
                            </a:rPr>
                            <m:t>1</m:t>
                          </m:r>
                        </m:sub>
                      </m:sSub>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𝑅</m:t>
                          </m:r>
                        </m:e>
                        <m:sub>
                          <m:r>
                            <a:rPr lang="en-US" altLang="zh-CN" sz="2000" i="1">
                              <a:solidFill>
                                <a:schemeClr val="tx1"/>
                              </a:solidFill>
                              <a:latin typeface="Cambria Math" panose="02040503050406030204" pitchFamily="18" charset="0"/>
                            </a:rPr>
                            <m:t>2</m:t>
                          </m:r>
                        </m:sub>
                      </m:sSub>
                      <m:r>
                        <a:rPr lang="en-US" altLang="zh-CN" sz="2000" i="1">
                          <a:solidFill>
                            <a:schemeClr val="tx1"/>
                          </a:solidFill>
                          <a:latin typeface="Cambria Math" panose="02040503050406030204" pitchFamily="18" charset="0"/>
                        </a:rPr>
                        <m:t>)</m:t>
                      </m:r>
                    </m:oMath>
                  </m:oMathPara>
                </a14:m>
                <a:endParaRPr lang="en-US" altLang="zh-CN" sz="2000" dirty="0">
                  <a:solidFill>
                    <a:schemeClr val="tx1"/>
                  </a:solidFill>
                </a:endParaRPr>
              </a:p>
            </p:txBody>
          </p:sp>
        </mc:Choice>
        <mc:Fallback xmlns="">
          <p:sp>
            <p:nvSpPr>
              <p:cNvPr id="22" name="文本框 21">
                <a:extLst>
                  <a:ext uri="{FF2B5EF4-FFF2-40B4-BE49-F238E27FC236}">
                    <a16:creationId xmlns:a16="http://schemas.microsoft.com/office/drawing/2014/main" id="{A93EB8D3-E562-DE67-051D-08542D02EB8B}"/>
                  </a:ext>
                </a:extLst>
              </p:cNvPr>
              <p:cNvSpPr txBox="1">
                <a:spLocks noRot="1" noChangeAspect="1" noMove="1" noResize="1" noEditPoints="1" noAdjustHandles="1" noChangeArrowheads="1" noChangeShapeType="1" noTextEdit="1"/>
              </p:cNvSpPr>
              <p:nvPr/>
            </p:nvSpPr>
            <p:spPr>
              <a:xfrm>
                <a:off x="963441" y="5600875"/>
                <a:ext cx="4186467" cy="381708"/>
              </a:xfrm>
              <a:prstGeom prst="rect">
                <a:avLst/>
              </a:prstGeom>
              <a:blipFill>
                <a:blip r:embed="rId8"/>
                <a:stretch>
                  <a:fillRect l="-873" r="-1747" b="-241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328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噪声类型</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BB316912-A911-DF5A-16DA-9EA70A55469F}"/>
              </a:ext>
            </a:extLst>
          </p:cNvPr>
          <p:cNvSpPr txBox="1"/>
          <p:nvPr/>
        </p:nvSpPr>
        <p:spPr>
          <a:xfrm>
            <a:off x="193853" y="756720"/>
            <a:ext cx="5497374" cy="1465594"/>
          </a:xfrm>
          <a:prstGeom prst="rect">
            <a:avLst/>
          </a:prstGeom>
          <a:noFill/>
        </p:spPr>
        <p:txBody>
          <a:bodyPr wrap="square">
            <a:spAutoFit/>
          </a:bodyPr>
          <a:lstStyle/>
          <a:p>
            <a:pPr marL="100964" algn="l" rtl="0" eaLnBrk="0">
              <a:lnSpc>
                <a:spcPct val="97000"/>
              </a:lnSpc>
              <a:spcBef>
                <a:spcPts val="547"/>
              </a:spcBef>
              <a:tabLst/>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 热噪声</a:t>
            </a:r>
          </a:p>
          <a:p>
            <a:pPr indent="457200" algn="just" eaLnBrk="0">
              <a:lnSpc>
                <a:spcPct val="120000"/>
              </a:lnSpc>
              <a:spcBef>
                <a:spcPts val="893"/>
              </a:spcBef>
              <a:tabLst/>
            </a:pPr>
            <a:r>
              <a:rPr lang="en-US" altLang="zh-CN" sz="2000" kern="0" spc="70" dirty="0">
                <a:solidFill>
                  <a:srgbClr val="00B050"/>
                </a:solidFill>
                <a:latin typeface="微软雅黑" panose="020B0503020204020204" pitchFamily="34" charset="-122"/>
                <a:ea typeface="微软雅黑" panose="020B0503020204020204" pitchFamily="34" charset="-122"/>
              </a:rPr>
              <a:t>MOS</a:t>
            </a:r>
            <a:r>
              <a:rPr lang="zh-CN" altLang="en-US" sz="2000" kern="0" spc="70" dirty="0">
                <a:solidFill>
                  <a:srgbClr val="00B050"/>
                </a:solidFill>
                <a:latin typeface="微软雅黑" panose="020B0503020204020204" pitchFamily="34" charset="-122"/>
                <a:ea typeface="微软雅黑" panose="020B0503020204020204" pitchFamily="34" charset="-122"/>
              </a:rPr>
              <a:t>晶体管热噪声</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：晶体管的热噪声主要是沟道电阻产生噪声。其谱密度为：</a:t>
            </a: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p:pic>
        <p:nvPicPr>
          <p:cNvPr id="4" name="图片 3">
            <a:extLst>
              <a:ext uri="{FF2B5EF4-FFF2-40B4-BE49-F238E27FC236}">
                <a16:creationId xmlns:a16="http://schemas.microsoft.com/office/drawing/2014/main" id="{B5B66C6F-1056-AF3A-0764-DA93A7637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478" y="1026545"/>
            <a:ext cx="3067668" cy="1743333"/>
          </a:xfrm>
          <a:prstGeom prst="rect">
            <a:avLst/>
          </a:prstGeom>
        </p:spPr>
      </p:pic>
      <p:pic>
        <p:nvPicPr>
          <p:cNvPr id="7" name="picture 492">
            <a:extLst>
              <a:ext uri="{FF2B5EF4-FFF2-40B4-BE49-F238E27FC236}">
                <a16:creationId xmlns:a16="http://schemas.microsoft.com/office/drawing/2014/main" id="{46E42257-523E-54E2-E956-0BEBEBDA28A5}"/>
              </a:ext>
            </a:extLst>
          </p:cNvPr>
          <p:cNvPicPr>
            <a:picLocks noChangeAspect="1"/>
          </p:cNvPicPr>
          <p:nvPr/>
        </p:nvPicPr>
        <p:blipFill>
          <a:blip r:embed="rId4"/>
          <a:stretch>
            <a:fillRect/>
          </a:stretch>
        </p:blipFill>
        <p:spPr>
          <a:xfrm rot="21600000">
            <a:off x="2272658" y="2341698"/>
            <a:ext cx="1555694" cy="444486"/>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F18C47A-AFED-74D4-37CE-111AC4270458}"/>
                  </a:ext>
                </a:extLst>
              </p:cNvPr>
              <p:cNvSpPr txBox="1"/>
              <p:nvPr/>
            </p:nvSpPr>
            <p:spPr>
              <a:xfrm>
                <a:off x="482367" y="3050306"/>
                <a:ext cx="8467779" cy="799706"/>
              </a:xfrm>
              <a:prstGeom prst="rect">
                <a:avLst/>
              </a:prstGeom>
              <a:noFill/>
            </p:spPr>
            <p:txBody>
              <a:bodyPr wrap="square">
                <a:spAutoFit/>
              </a:bodyPr>
              <a:lstStyle/>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其中</a:t>
                </a:r>
                <a14:m>
                  <m:oMath xmlns:m="http://schemas.openxmlformats.org/officeDocument/2006/math">
                    <m:sSub>
                      <m:sSubPr>
                        <m:ctrlPr>
                          <a:rPr lang="zh-CN" altLang="en-US" sz="2000" i="1" kern="0" spc="70" dirty="0" smtClean="0">
                            <a:solidFill>
                              <a:schemeClr val="tx1"/>
                            </a:solidFill>
                            <a:latin typeface="Cambria Math" panose="02040503050406030204" pitchFamily="18" charset="0"/>
                          </a:rPr>
                        </m:ctrlPr>
                      </m:sSubPr>
                      <m:e>
                        <m:r>
                          <a:rPr lang="zh-CN" altLang="en-US" sz="2000" i="1" kern="0" spc="70" dirty="0">
                            <a:solidFill>
                              <a:schemeClr val="tx1"/>
                            </a:solidFill>
                            <a:latin typeface="Cambria Math" panose="02040503050406030204" pitchFamily="18" charset="0"/>
                          </a:rPr>
                          <m:t>𝑔</m:t>
                        </m:r>
                      </m:e>
                      <m:sub>
                        <m:r>
                          <a:rPr lang="en-US" altLang="zh-CN" sz="2000" b="0" i="1" kern="0" spc="70" dirty="0" smtClean="0">
                            <a:solidFill>
                              <a:schemeClr val="tx1"/>
                            </a:solidFill>
                            <a:latin typeface="Cambria Math" panose="02040503050406030204" pitchFamily="18" charset="0"/>
                          </a:rPr>
                          <m:t>𝑑𝑠</m:t>
                        </m:r>
                      </m:sub>
                    </m:sSub>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是</a:t>
                </a:r>
                <a14:m>
                  <m:oMath xmlns:m="http://schemas.openxmlformats.org/officeDocument/2006/math">
                    <m:sSub>
                      <m:sSubPr>
                        <m:ctrlPr>
                          <a:rPr lang="zh-CN" altLang="en-US" sz="2000" i="1" kern="0" spc="70" dirty="0">
                            <a:latin typeface="Cambria Math" panose="02040503050406030204" pitchFamily="18" charset="0"/>
                          </a:rPr>
                        </m:ctrlPr>
                      </m:sSubPr>
                      <m:e>
                        <m:r>
                          <a:rPr lang="en-US" altLang="zh-CN" sz="2000" b="0" i="1" kern="0" spc="70" dirty="0" smtClean="0">
                            <a:latin typeface="Cambria Math" panose="02040503050406030204" pitchFamily="18" charset="0"/>
                          </a:rPr>
                          <m:t>𝑉</m:t>
                        </m:r>
                      </m:e>
                      <m:sub>
                        <m:r>
                          <a:rPr lang="en-US" altLang="zh-CN" sz="2000" b="0" i="1" kern="0" spc="70" dirty="0" smtClean="0">
                            <a:latin typeface="Cambria Math" panose="02040503050406030204" pitchFamily="18" charset="0"/>
                          </a:rPr>
                          <m:t>𝐷𝑆</m:t>
                        </m:r>
                      </m:sub>
                    </m:sSub>
                    <m:r>
                      <a:rPr lang="en-US" altLang="zh-CN" sz="2000" i="1" kern="0" spc="70" dirty="0">
                        <a:latin typeface="Cambria Math" panose="02040503050406030204" pitchFamily="18" charset="0"/>
                      </a:rPr>
                      <m:t> </m:t>
                    </m:r>
                  </m:oMath>
                </a14:m>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=0 </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时的漏源电导，数值等于深线性区电阻的倒数也就是等于饱和区的</a:t>
                </a:r>
                <a14:m>
                  <m:oMath xmlns:m="http://schemas.openxmlformats.org/officeDocument/2006/math">
                    <m:sSub>
                      <m:sSubPr>
                        <m:ctrlPr>
                          <a:rPr lang="zh-CN" altLang="en-US" sz="2000" i="1" kern="0" spc="70" dirty="0">
                            <a:latin typeface="Cambria Math" panose="02040503050406030204" pitchFamily="18" charset="0"/>
                          </a:rPr>
                        </m:ctrlPr>
                      </m:sSubPr>
                      <m:e>
                        <m:r>
                          <a:rPr lang="zh-CN" altLang="en-US" sz="2000" i="1" kern="0" spc="70" dirty="0">
                            <a:latin typeface="Cambria Math" panose="02040503050406030204" pitchFamily="18" charset="0"/>
                          </a:rPr>
                          <m:t>𝑔</m:t>
                        </m:r>
                      </m:e>
                      <m:sub>
                        <m:r>
                          <a:rPr lang="en-US" altLang="zh-CN" sz="2000" b="0" i="1" kern="0" spc="70" dirty="0" smtClean="0">
                            <a:latin typeface="Cambria Math" panose="02040503050406030204" pitchFamily="18" charset="0"/>
                          </a:rPr>
                          <m:t>𝑚</m:t>
                        </m:r>
                      </m:sub>
                    </m:sSub>
                    <m:r>
                      <a:rPr lang="en-US" altLang="zh-CN" sz="2000" i="1" kern="0" spc="70" dirty="0">
                        <a:latin typeface="Cambria Math" panose="02040503050406030204" pitchFamily="18" charset="0"/>
                      </a:rPr>
                      <m:t> </m:t>
                    </m:r>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 所以谱密度又可以写成：</a:t>
                </a:r>
              </a:p>
            </p:txBody>
          </p:sp>
        </mc:Choice>
        <mc:Fallback xmlns="">
          <p:sp>
            <p:nvSpPr>
              <p:cNvPr id="9" name="文本框 8">
                <a:extLst>
                  <a:ext uri="{FF2B5EF4-FFF2-40B4-BE49-F238E27FC236}">
                    <a16:creationId xmlns:a16="http://schemas.microsoft.com/office/drawing/2014/main" id="{9F18C47A-AFED-74D4-37CE-111AC4270458}"/>
                  </a:ext>
                </a:extLst>
              </p:cNvPr>
              <p:cNvSpPr txBox="1">
                <a:spLocks noRot="1" noChangeAspect="1" noMove="1" noResize="1" noEditPoints="1" noAdjustHandles="1" noChangeArrowheads="1" noChangeShapeType="1" noTextEdit="1"/>
              </p:cNvSpPr>
              <p:nvPr/>
            </p:nvSpPr>
            <p:spPr>
              <a:xfrm>
                <a:off x="482367" y="3050306"/>
                <a:ext cx="8467779" cy="799706"/>
              </a:xfrm>
              <a:prstGeom prst="rect">
                <a:avLst/>
              </a:prstGeom>
              <a:blipFill>
                <a:blip r:embed="rId5"/>
                <a:stretch>
                  <a:fillRect l="-720" r="-792" b="-12121"/>
                </a:stretch>
              </a:blipFill>
            </p:spPr>
            <p:txBody>
              <a:bodyPr/>
              <a:lstStyle/>
              <a:p>
                <a:r>
                  <a:rPr lang="zh-CN" altLang="en-US">
                    <a:noFill/>
                  </a:rPr>
                  <a:t> </a:t>
                </a:r>
              </a:p>
            </p:txBody>
          </p:sp>
        </mc:Fallback>
      </mc:AlternateContent>
      <p:pic>
        <p:nvPicPr>
          <p:cNvPr id="10" name="picture 496">
            <a:extLst>
              <a:ext uri="{FF2B5EF4-FFF2-40B4-BE49-F238E27FC236}">
                <a16:creationId xmlns:a16="http://schemas.microsoft.com/office/drawing/2014/main" id="{A0823ECD-677F-76B6-CACB-F0ABE9B16E0A}"/>
              </a:ext>
            </a:extLst>
          </p:cNvPr>
          <p:cNvPicPr>
            <a:picLocks noChangeAspect="1"/>
          </p:cNvPicPr>
          <p:nvPr/>
        </p:nvPicPr>
        <p:blipFill>
          <a:blip r:embed="rId6"/>
          <a:stretch>
            <a:fillRect/>
          </a:stretch>
        </p:blipFill>
        <p:spPr>
          <a:xfrm rot="21600000">
            <a:off x="2382925" y="4092367"/>
            <a:ext cx="1517638" cy="444487"/>
          </a:xfrm>
          <a:prstGeom prst="rect">
            <a:avLst/>
          </a:prstGeom>
          <a:solidFill>
            <a:srgbClr val="FFFF00"/>
          </a:solidFill>
        </p:spPr>
      </p:pic>
      <p:sp>
        <p:nvSpPr>
          <p:cNvPr id="15" name="文本框 14">
            <a:extLst>
              <a:ext uri="{FF2B5EF4-FFF2-40B4-BE49-F238E27FC236}">
                <a16:creationId xmlns:a16="http://schemas.microsoft.com/office/drawing/2014/main" id="{A3E86206-6718-E11D-726C-B39869B439D6}"/>
              </a:ext>
            </a:extLst>
          </p:cNvPr>
          <p:cNvSpPr txBox="1"/>
          <p:nvPr/>
        </p:nvSpPr>
        <p:spPr>
          <a:xfrm>
            <a:off x="482368" y="4864778"/>
            <a:ext cx="8467779" cy="799706"/>
          </a:xfrm>
          <a:prstGeom prst="rect">
            <a:avLst/>
          </a:prstGeom>
          <a:noFill/>
        </p:spPr>
        <p:txBody>
          <a:bodyPr wrap="square">
            <a:spAutoFit/>
          </a:bodyPr>
          <a:lstStyle/>
          <a:p>
            <a:pPr indent="457200" algn="just" eaLnBrk="0">
              <a:lnSpc>
                <a:spcPct val="120000"/>
              </a:lnSpc>
              <a:spcBef>
                <a:spcPts val="893"/>
              </a:spcBef>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对于长沟道器件认为</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γ=2/3</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 。深亚微米工艺下其值更大，</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0.25</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微米工艺下为</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2.5</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。该系数也是随漏源电压变化的。</a:t>
            </a:r>
          </a:p>
        </p:txBody>
      </p:sp>
    </p:spTree>
    <p:extLst>
      <p:ext uri="{BB962C8B-B14F-4D97-AF65-F5344CB8AC3E}">
        <p14:creationId xmlns:p14="http://schemas.microsoft.com/office/powerpoint/2010/main" val="652148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噪声类型</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BB316912-A911-DF5A-16DA-9EA70A55469F}"/>
              </a:ext>
            </a:extLst>
          </p:cNvPr>
          <p:cNvSpPr txBox="1"/>
          <p:nvPr/>
        </p:nvSpPr>
        <p:spPr>
          <a:xfrm>
            <a:off x="193852" y="756720"/>
            <a:ext cx="8547811" cy="1665969"/>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 热噪声</a:t>
            </a:r>
          </a:p>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例</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3</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：求单个</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MOS </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管能产生的最大热噪声电压。</a:t>
            </a:r>
          </a:p>
          <a:p>
            <a:pPr indent="457200" algn="just" eaLnBrk="0">
              <a:lnSpc>
                <a:spcPct val="120000"/>
              </a:lnSpc>
              <a:spcBef>
                <a:spcPts val="893"/>
              </a:spcBef>
              <a:tabLst/>
            </a:pPr>
            <a:endParaRPr lang="zh-CN" altLang="en-US" sz="2000" kern="0" spc="70" dirty="0">
              <a:solidFill>
                <a:srgbClr val="000000">
                  <a:alpha val="100000"/>
                </a:srgbClr>
              </a:solidFill>
              <a:latin typeface="微软雅黑" panose="020B0503020204020204" pitchFamily="34" charset="-122"/>
              <a:ea typeface="微软雅黑" panose="020B0503020204020204" pitchFamily="34" charset="-122"/>
            </a:endParaRP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p:pic>
        <p:nvPicPr>
          <p:cNvPr id="6" name="图片 5">
            <a:extLst>
              <a:ext uri="{FF2B5EF4-FFF2-40B4-BE49-F238E27FC236}">
                <a16:creationId xmlns:a16="http://schemas.microsoft.com/office/drawing/2014/main" id="{B7C4D5C8-2FE8-20C9-7141-E32D0BB2DC00}"/>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harpenSoften amount="50000"/>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66927" y="4129136"/>
            <a:ext cx="2381100" cy="2191196"/>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231C3BA-D3D5-5B84-63D4-BE7C59F2B92C}"/>
                  </a:ext>
                </a:extLst>
              </p:cNvPr>
              <p:cNvSpPr txBox="1"/>
              <p:nvPr/>
            </p:nvSpPr>
            <p:spPr>
              <a:xfrm>
                <a:off x="3838649" y="5689364"/>
                <a:ext cx="3193951" cy="419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solidFill>
                                <a:schemeClr val="tx1"/>
                              </a:solidFill>
                              <a:latin typeface="Cambria Math" panose="02040503050406030204" pitchFamily="18" charset="0"/>
                            </a:rPr>
                          </m:ctrlPr>
                        </m:accPr>
                        <m:e>
                          <m:sSubSup>
                            <m:sSubSupPr>
                              <m:ctrlPr>
                                <a:rPr lang="zh-CN" altLang="en-US" sz="2400" i="1" smtClean="0">
                                  <a:solidFill>
                                    <a:schemeClr val="tx1"/>
                                  </a:solidFill>
                                  <a:latin typeface="Cambria Math" panose="02040503050406030204" pitchFamily="18" charset="0"/>
                                </a:rPr>
                              </m:ctrlPr>
                            </m:sSubSupPr>
                            <m:e>
                              <m:r>
                                <a:rPr lang="zh-CN" altLang="en-US" sz="2400" i="1" smtClean="0">
                                  <a:solidFill>
                                    <a:schemeClr val="tx1"/>
                                  </a:solidFill>
                                  <a:latin typeface="Cambria Math" panose="02040503050406030204" pitchFamily="18" charset="0"/>
                                </a:rPr>
                                <m:t>𝑉</m:t>
                              </m:r>
                            </m:e>
                            <m:sub>
                              <m:r>
                                <a:rPr lang="zh-CN" altLang="en-US" sz="2400" i="1" smtClean="0">
                                  <a:solidFill>
                                    <a:schemeClr val="tx1"/>
                                  </a:solidFill>
                                  <a:latin typeface="Cambria Math" panose="02040503050406030204" pitchFamily="18" charset="0"/>
                                </a:rPr>
                                <m:t>𝑛</m:t>
                              </m:r>
                            </m:sub>
                            <m:sup>
                              <m:r>
                                <a:rPr lang="zh-CN" altLang="en-US" sz="2400" i="1" smtClean="0">
                                  <a:solidFill>
                                    <a:schemeClr val="tx1"/>
                                  </a:solidFill>
                                  <a:latin typeface="Cambria Math" panose="02040503050406030204" pitchFamily="18" charset="0"/>
                                </a:rPr>
                                <m:t>2</m:t>
                              </m:r>
                            </m:sup>
                          </m:sSubSup>
                        </m:e>
                      </m:acc>
                      <m:r>
                        <a:rPr lang="en-US" altLang="zh-CN" sz="2400" b="0" i="1" smtClean="0">
                          <a:solidFill>
                            <a:schemeClr val="tx1"/>
                          </a:solidFill>
                          <a:latin typeface="Cambria Math" panose="02040503050406030204" pitchFamily="18" charset="0"/>
                        </a:rPr>
                        <m:t>=</m:t>
                      </m:r>
                      <m:acc>
                        <m:accPr>
                          <m:chr m:val="̅"/>
                          <m:ctrlPr>
                            <a:rPr lang="zh-CN" altLang="en-US" sz="2400" i="1">
                              <a:solidFill>
                                <a:schemeClr val="tx1"/>
                              </a:solidFill>
                              <a:latin typeface="Cambria Math" panose="02040503050406030204" pitchFamily="18" charset="0"/>
                            </a:rPr>
                          </m:ctrlPr>
                        </m:accPr>
                        <m:e>
                          <m:sSubSup>
                            <m:sSubSupPr>
                              <m:ctrlPr>
                                <a:rPr lang="zh-CN" altLang="en-US" sz="2400" i="1">
                                  <a:solidFill>
                                    <a:schemeClr val="tx1"/>
                                  </a:solidFill>
                                  <a:latin typeface="Cambria Math" panose="02040503050406030204" pitchFamily="18" charset="0"/>
                                </a:rPr>
                              </m:ctrlPr>
                            </m:sSubSupPr>
                            <m:e>
                              <m:r>
                                <a:rPr lang="en-US" altLang="zh-CN" sz="2400" b="0" i="1" smtClean="0">
                                  <a:solidFill>
                                    <a:schemeClr val="tx1"/>
                                  </a:solidFill>
                                  <a:latin typeface="Cambria Math" panose="02040503050406030204" pitchFamily="18" charset="0"/>
                                </a:rPr>
                                <m:t>𝐼</m:t>
                              </m:r>
                            </m:e>
                            <m:sub>
                              <m:r>
                                <a:rPr lang="zh-CN" altLang="en-US" sz="2400" i="1">
                                  <a:solidFill>
                                    <a:schemeClr val="tx1"/>
                                  </a:solidFill>
                                  <a:latin typeface="Cambria Math" panose="02040503050406030204" pitchFamily="18" charset="0"/>
                                </a:rPr>
                                <m:t>𝑛</m:t>
                              </m:r>
                            </m:sub>
                            <m:sup>
                              <m:r>
                                <a:rPr lang="zh-CN" altLang="en-US" sz="2400" i="1">
                                  <a:solidFill>
                                    <a:schemeClr val="tx1"/>
                                  </a:solidFill>
                                  <a:latin typeface="Cambria Math" panose="02040503050406030204" pitchFamily="18" charset="0"/>
                                </a:rPr>
                                <m:t>2</m:t>
                              </m:r>
                            </m:sup>
                          </m:sSubSup>
                        </m:e>
                      </m:acc>
                      <m:sSubSup>
                        <m:sSubSupPr>
                          <m:ctrlPr>
                            <a:rPr lang="en-US" altLang="zh-CN" sz="2400" i="1" smtClean="0">
                              <a:solidFill>
                                <a:schemeClr val="tx1"/>
                              </a:solidFill>
                              <a:latin typeface="Cambria Math" panose="02040503050406030204" pitchFamily="18" charset="0"/>
                            </a:rPr>
                          </m:ctrlPr>
                        </m:sSubSupPr>
                        <m:e>
                          <m:r>
                            <a:rPr lang="en-US" altLang="zh-CN" sz="2400" b="0" i="1" smtClean="0">
                              <a:solidFill>
                                <a:schemeClr val="tx1"/>
                              </a:solidFill>
                              <a:latin typeface="Cambria Math" panose="02040503050406030204" pitchFamily="18" charset="0"/>
                            </a:rPr>
                            <m:t>𝑟</m:t>
                          </m:r>
                        </m:e>
                        <m:sub>
                          <m:r>
                            <a:rPr lang="en-US" altLang="zh-CN" sz="2400" b="0" i="1" smtClean="0">
                              <a:solidFill>
                                <a:schemeClr val="tx1"/>
                              </a:solidFill>
                              <a:latin typeface="Cambria Math" panose="02040503050406030204" pitchFamily="18" charset="0"/>
                            </a:rPr>
                            <m:t>𝑜</m:t>
                          </m:r>
                        </m:sub>
                        <m:sup>
                          <m:r>
                            <a:rPr lang="en-US" altLang="zh-CN" sz="2400" b="0" i="1" smtClean="0">
                              <a:solidFill>
                                <a:schemeClr val="tx1"/>
                              </a:solidFill>
                              <a:latin typeface="Cambria Math" panose="02040503050406030204" pitchFamily="18" charset="0"/>
                            </a:rPr>
                            <m:t>2</m:t>
                          </m:r>
                        </m:sup>
                      </m:sSubSup>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4</m:t>
                      </m:r>
                      <m:r>
                        <a:rPr lang="en-US" altLang="zh-CN" sz="2400" b="0" i="1" smtClean="0">
                          <a:solidFill>
                            <a:schemeClr val="tx1"/>
                          </a:solidFill>
                          <a:latin typeface="Cambria Math" panose="02040503050406030204" pitchFamily="18" charset="0"/>
                        </a:rPr>
                        <m:t>𝑘𝑇</m:t>
                      </m:r>
                      <m:r>
                        <a:rPr lang="zh-CN" altLang="en-US" sz="2400" b="0" i="1" smtClean="0">
                          <a:solidFill>
                            <a:schemeClr val="tx1"/>
                          </a:solidFill>
                          <a:latin typeface="Cambria Math" panose="02040503050406030204" pitchFamily="18" charset="0"/>
                        </a:rPr>
                        <m:t>𝛾</m:t>
                      </m:r>
                      <m:sSub>
                        <m:sSubPr>
                          <m:ctrlPr>
                            <a:rPr lang="en-US" altLang="zh-CN" sz="2400" b="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𝑔</m:t>
                          </m:r>
                        </m:e>
                        <m:sub>
                          <m:r>
                            <a:rPr lang="en-US" altLang="zh-CN" sz="2400" b="0" i="1" smtClean="0">
                              <a:solidFill>
                                <a:srgbClr val="FF0000"/>
                              </a:solidFill>
                              <a:latin typeface="Cambria Math" panose="02040503050406030204" pitchFamily="18" charset="0"/>
                            </a:rPr>
                            <m:t>𝑚</m:t>
                          </m:r>
                        </m:sub>
                      </m:sSub>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𝑟</m:t>
                          </m:r>
                        </m:e>
                        <m:sub>
                          <m:r>
                            <a:rPr lang="en-US" altLang="zh-CN" sz="2400" i="1">
                              <a:latin typeface="Cambria Math" panose="02040503050406030204" pitchFamily="18" charset="0"/>
                            </a:rPr>
                            <m:t>𝑜</m:t>
                          </m:r>
                        </m:sub>
                        <m:sup>
                          <m:r>
                            <a:rPr lang="en-US" altLang="zh-CN" sz="2400" i="1">
                              <a:latin typeface="Cambria Math" panose="02040503050406030204" pitchFamily="18" charset="0"/>
                            </a:rPr>
                            <m:t>2</m:t>
                          </m:r>
                        </m:sup>
                      </m:sSubSup>
                    </m:oMath>
                  </m:oMathPara>
                </a14:m>
                <a:endParaRPr lang="zh-CN" altLang="en-US" sz="2400" dirty="0">
                  <a:solidFill>
                    <a:schemeClr val="tx1"/>
                  </a:solidFill>
                </a:endParaRPr>
              </a:p>
            </p:txBody>
          </p:sp>
        </mc:Choice>
        <mc:Fallback xmlns="">
          <p:sp>
            <p:nvSpPr>
              <p:cNvPr id="8" name="文本框 7">
                <a:extLst>
                  <a:ext uri="{FF2B5EF4-FFF2-40B4-BE49-F238E27FC236}">
                    <a16:creationId xmlns:a16="http://schemas.microsoft.com/office/drawing/2014/main" id="{5231C3BA-D3D5-5B84-63D4-BE7C59F2B92C}"/>
                  </a:ext>
                </a:extLst>
              </p:cNvPr>
              <p:cNvSpPr txBox="1">
                <a:spLocks noRot="1" noChangeAspect="1" noMove="1" noResize="1" noEditPoints="1" noAdjustHandles="1" noChangeArrowheads="1" noChangeShapeType="1" noTextEdit="1"/>
              </p:cNvSpPr>
              <p:nvPr/>
            </p:nvSpPr>
            <p:spPr>
              <a:xfrm>
                <a:off x="3838649" y="5689364"/>
                <a:ext cx="3193951" cy="419602"/>
              </a:xfrm>
              <a:prstGeom prst="rect">
                <a:avLst/>
              </a:prstGeom>
              <a:blipFill>
                <a:blip r:embed="rId5"/>
                <a:stretch>
                  <a:fillRect/>
                </a:stretch>
              </a:blipFill>
            </p:spPr>
            <p:txBody>
              <a:bodyPr/>
              <a:lstStyle/>
              <a:p>
                <a:r>
                  <a:rPr lang="zh-CN" altLang="en-US">
                    <a:noFill/>
                  </a:rPr>
                  <a:t> </a:t>
                </a:r>
              </a:p>
            </p:txBody>
          </p:sp>
        </mc:Fallback>
      </mc:AlternateContent>
      <p:grpSp>
        <p:nvGrpSpPr>
          <p:cNvPr id="21" name="组合 20">
            <a:extLst>
              <a:ext uri="{FF2B5EF4-FFF2-40B4-BE49-F238E27FC236}">
                <a16:creationId xmlns:a16="http://schemas.microsoft.com/office/drawing/2014/main" id="{7FCF494F-458C-296B-6528-8C7F51D5C9AC}"/>
              </a:ext>
            </a:extLst>
          </p:cNvPr>
          <p:cNvGrpSpPr/>
          <p:nvPr/>
        </p:nvGrpSpPr>
        <p:grpSpPr>
          <a:xfrm>
            <a:off x="566927" y="1963692"/>
            <a:ext cx="8244299" cy="1927383"/>
            <a:chOff x="749808" y="1927116"/>
            <a:chExt cx="8244299" cy="1927383"/>
          </a:xfrm>
        </p:grpSpPr>
        <p:sp>
          <p:nvSpPr>
            <p:cNvPr id="16" name="object 6">
              <a:extLst>
                <a:ext uri="{FF2B5EF4-FFF2-40B4-BE49-F238E27FC236}">
                  <a16:creationId xmlns:a16="http://schemas.microsoft.com/office/drawing/2014/main" id="{139BDCC4-A9D5-F485-C4B6-0D23F123B836}"/>
                </a:ext>
              </a:extLst>
            </p:cNvPr>
            <p:cNvSpPr/>
            <p:nvPr/>
          </p:nvSpPr>
          <p:spPr>
            <a:xfrm>
              <a:off x="749808" y="1927116"/>
              <a:ext cx="2015338" cy="1927383"/>
            </a:xfrm>
            <a:prstGeom prst="rect">
              <a:avLst/>
            </a:prstGeom>
            <a:blipFill>
              <a:blip r:embed="rId6" cstate="print"/>
              <a:stretch>
                <a:fillRect t="-8386" r="-241622" b="-140836"/>
              </a:stretch>
            </a:blipFill>
          </p:spPr>
          <p:txBody>
            <a:bodyPr wrap="square" lIns="0" tIns="0" rIns="0" bIns="0" rtlCol="0"/>
            <a:lstStyle/>
            <a:p>
              <a:endParaRPr sz="1805" dirty="0"/>
            </a:p>
          </p:txBody>
        </p:sp>
        <p:pic>
          <p:nvPicPr>
            <p:cNvPr id="20" name="图片 19">
              <a:extLst>
                <a:ext uri="{FF2B5EF4-FFF2-40B4-BE49-F238E27FC236}">
                  <a16:creationId xmlns:a16="http://schemas.microsoft.com/office/drawing/2014/main" id="{AC8523CA-E6A5-6B31-F176-E3AAF729D96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765146" y="2008646"/>
              <a:ext cx="6228961" cy="1764321"/>
            </a:xfrm>
            <a:prstGeom prst="rect">
              <a:avLst/>
            </a:prstGeom>
          </p:spPr>
        </p:pic>
      </p:grpSp>
      <p:pic>
        <p:nvPicPr>
          <p:cNvPr id="24" name="图片 23">
            <a:extLst>
              <a:ext uri="{FF2B5EF4-FFF2-40B4-BE49-F238E27FC236}">
                <a16:creationId xmlns:a16="http://schemas.microsoft.com/office/drawing/2014/main" id="{BF941C27-A350-CD2B-B6C8-D81CA78B9B0D}"/>
              </a:ext>
            </a:extLst>
          </p:cNvPr>
          <p:cNvPicPr>
            <a:picLocks noChangeAspect="1"/>
          </p:cNvPicPr>
          <p:nvPr/>
        </p:nvPicPr>
        <p:blipFill>
          <a:blip r:embed="rId9"/>
          <a:stretch>
            <a:fillRect/>
          </a:stretch>
        </p:blipFill>
        <p:spPr>
          <a:xfrm>
            <a:off x="3678129" y="3513358"/>
            <a:ext cx="4157863" cy="1231555"/>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BE52F1C-95CF-D399-6A24-15F9C4B156A6}"/>
                  </a:ext>
                </a:extLst>
              </p:cNvPr>
              <p:cNvSpPr txBox="1"/>
              <p:nvPr/>
            </p:nvSpPr>
            <p:spPr>
              <a:xfrm>
                <a:off x="3773667" y="4644566"/>
                <a:ext cx="5065489" cy="8334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𝑟</m:t>
                          </m:r>
                        </m:e>
                        <m:sub>
                          <m:r>
                            <a:rPr lang="zh-CN" altLang="en-US" sz="2000" i="1">
                              <a:solidFill>
                                <a:schemeClr val="tx1"/>
                              </a:solidFill>
                              <a:latin typeface="Cambria Math" panose="02040503050406030204" pitchFamily="18" charset="0"/>
                            </a:rPr>
                            <m:t>𝑂</m:t>
                          </m:r>
                        </m:sub>
                      </m:sSub>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𝑉</m:t>
                              </m:r>
                            </m:e>
                            <m:sub>
                              <m:r>
                                <a:rPr lang="zh-CN" altLang="en-US" sz="2000" i="1">
                                  <a:solidFill>
                                    <a:schemeClr val="tx1"/>
                                  </a:solidFill>
                                  <a:latin typeface="Cambria Math" panose="02040503050406030204" pitchFamily="18" charset="0"/>
                                </a:rPr>
                                <m:t>𝐷</m:t>
                              </m:r>
                              <m:r>
                                <a:rPr lang="en-US" altLang="zh-CN" sz="2000" b="0" i="1" smtClean="0">
                                  <a:solidFill>
                                    <a:schemeClr val="tx1"/>
                                  </a:solidFill>
                                  <a:latin typeface="Cambria Math" panose="02040503050406030204" pitchFamily="18" charset="0"/>
                                </a:rPr>
                                <m:t>𝑆</m:t>
                              </m:r>
                            </m:sub>
                          </m:sSub>
                        </m:num>
                        <m:den>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𝐼</m:t>
                              </m:r>
                            </m:e>
                            <m:sub>
                              <m:r>
                                <a:rPr lang="zh-CN" altLang="en-US" sz="2000" i="1">
                                  <a:solidFill>
                                    <a:schemeClr val="tx1"/>
                                  </a:solidFill>
                                  <a:latin typeface="Cambria Math" panose="02040503050406030204" pitchFamily="18" charset="0"/>
                                </a:rPr>
                                <m:t>𝐷</m:t>
                              </m:r>
                            </m:sub>
                          </m:sSub>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1</m:t>
                          </m:r>
                        </m:num>
                        <m:den>
                          <m:f>
                            <m:fPr>
                              <m:ctrlPr>
                                <a:rPr lang="en-US" altLang="zh-CN" sz="2000" b="0" i="1" smtClean="0">
                                  <a:solidFill>
                                    <a:schemeClr val="tx1"/>
                                  </a:solidFill>
                                  <a:latin typeface="Cambria Math" panose="02040503050406030204" pitchFamily="18" charset="0"/>
                                </a:rPr>
                              </m:ctrlPr>
                            </m:fPr>
                            <m:num>
                              <m:sSub>
                                <m:sSubPr>
                                  <m:ctrlPr>
                                    <a:rPr lang="en-US" altLang="zh-CN" sz="2000" b="0" i="1" smtClean="0">
                                      <a:solidFill>
                                        <a:schemeClr val="tx1"/>
                                      </a:solidFill>
                                      <a:latin typeface="Cambria Math" panose="02040503050406030204" pitchFamily="18" charset="0"/>
                                    </a:rPr>
                                  </m:ctrlPr>
                                </m:sSubPr>
                                <m:e>
                                  <m:r>
                                    <a:rPr lang="zh-CN" altLang="en-US" sz="2000" b="0" i="1" smtClean="0">
                                      <a:solidFill>
                                        <a:schemeClr val="tx1"/>
                                      </a:solidFill>
                                      <a:latin typeface="Cambria Math" panose="02040503050406030204" pitchFamily="18" charset="0"/>
                                    </a:rPr>
                                    <m:t>𝜇</m:t>
                                  </m:r>
                                </m:e>
                                <m:sub>
                                  <m:r>
                                    <a:rPr lang="en-US" altLang="zh-CN" sz="2000" b="0" i="1" smtClean="0">
                                      <a:solidFill>
                                        <a:schemeClr val="tx1"/>
                                      </a:solidFill>
                                      <a:latin typeface="Cambria Math" panose="02040503050406030204" pitchFamily="18" charset="0"/>
                                    </a:rPr>
                                    <m:t>𝑛</m:t>
                                  </m:r>
                                </m:sub>
                              </m:sSub>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𝐶</m:t>
                                  </m:r>
                                </m:e>
                                <m:sub>
                                  <m:r>
                                    <a:rPr lang="en-US" altLang="zh-CN" sz="2000" b="0" i="1" smtClean="0">
                                      <a:solidFill>
                                        <a:schemeClr val="tx1"/>
                                      </a:solidFill>
                                      <a:latin typeface="Cambria Math" panose="02040503050406030204" pitchFamily="18" charset="0"/>
                                    </a:rPr>
                                    <m:t>𝑜𝑥</m:t>
                                  </m:r>
                                </m:sub>
                              </m:sSub>
                            </m:num>
                            <m:den>
                              <m:r>
                                <a:rPr lang="en-US" altLang="zh-CN" sz="2000" b="0" i="1" smtClean="0">
                                  <a:solidFill>
                                    <a:schemeClr val="tx1"/>
                                  </a:solidFill>
                                  <a:latin typeface="Cambria Math" panose="02040503050406030204" pitchFamily="18" charset="0"/>
                                </a:rPr>
                                <m:t>2</m:t>
                              </m:r>
                            </m:den>
                          </m:f>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𝑊</m:t>
                              </m:r>
                            </m:num>
                            <m:den>
                              <m:r>
                                <a:rPr lang="en-US" altLang="zh-CN" sz="2000" b="0" i="1" smtClean="0">
                                  <a:solidFill>
                                    <a:schemeClr val="tx1"/>
                                  </a:solidFill>
                                  <a:latin typeface="Cambria Math" panose="02040503050406030204" pitchFamily="18" charset="0"/>
                                </a:rPr>
                                <m:t>𝐿</m:t>
                              </m:r>
                            </m:den>
                          </m:f>
                          <m:sSup>
                            <m:sSupPr>
                              <m:ctrlPr>
                                <a:rPr lang="en-US" altLang="zh-CN" sz="2000" b="0" i="1" smtClean="0">
                                  <a:solidFill>
                                    <a:schemeClr val="tx1"/>
                                  </a:solidFill>
                                  <a:latin typeface="Cambria Math" panose="02040503050406030204" pitchFamily="18" charset="0"/>
                                </a:rPr>
                              </m:ctrlPr>
                            </m:sSupPr>
                            <m:e>
                              <m:d>
                                <m:dPr>
                                  <m:ctrlPr>
                                    <a:rPr lang="en-US" altLang="zh-CN" sz="2000" b="0" i="1" smtClean="0">
                                      <a:solidFill>
                                        <a:schemeClr val="tx1"/>
                                      </a:solidFill>
                                      <a:latin typeface="Cambria Math" panose="02040503050406030204" pitchFamily="18" charset="0"/>
                                    </a:rPr>
                                  </m:ctrlPr>
                                </m:dPr>
                                <m:e>
                                  <m:sSub>
                                    <m:sSubPr>
                                      <m:ctrlPr>
                                        <a:rPr lang="en-US" altLang="zh-CN" sz="2000" i="1">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𝑉</m:t>
                                      </m:r>
                                    </m:e>
                                    <m:sub>
                                      <m:r>
                                        <a:rPr lang="en-US" altLang="zh-CN" sz="2000" b="0" i="1" smtClean="0">
                                          <a:solidFill>
                                            <a:schemeClr val="tx1"/>
                                          </a:solidFill>
                                          <a:latin typeface="Cambria Math" panose="02040503050406030204" pitchFamily="18" charset="0"/>
                                        </a:rPr>
                                        <m:t>𝐺𝑆</m:t>
                                      </m:r>
                                    </m:sub>
                                  </m:sSub>
                                  <m:r>
                                    <a:rPr lang="en-US" altLang="zh-CN" sz="2000" b="0" i="1" smtClean="0">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𝑉</m:t>
                                      </m:r>
                                    </m:e>
                                    <m:sub>
                                      <m:r>
                                        <a:rPr lang="en-US" altLang="zh-CN" sz="2000" b="0" i="1" smtClean="0">
                                          <a:solidFill>
                                            <a:schemeClr val="tx1"/>
                                          </a:solidFill>
                                          <a:latin typeface="Cambria Math" panose="02040503050406030204" pitchFamily="18" charset="0"/>
                                        </a:rPr>
                                        <m:t>𝑇𝐻</m:t>
                                      </m:r>
                                    </m:sub>
                                  </m:sSub>
                                </m:e>
                              </m:d>
                            </m:e>
                            <m:sup>
                              <m:r>
                                <a:rPr lang="en-US" altLang="zh-CN" sz="2000" b="0" i="1" smtClean="0">
                                  <a:solidFill>
                                    <a:schemeClr val="tx1"/>
                                  </a:solidFill>
                                  <a:latin typeface="Cambria Math" panose="02040503050406030204" pitchFamily="18" charset="0"/>
                                </a:rPr>
                                <m:t>2</m:t>
                              </m:r>
                            </m:sup>
                          </m:sSup>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m:t>
                          </m:r>
                          <m:r>
                            <a:rPr lang="zh-CN" altLang="en-US" sz="2000" b="0" i="1" smtClean="0">
                              <a:solidFill>
                                <a:schemeClr val="tx1"/>
                              </a:solidFill>
                              <a:latin typeface="Cambria Math" panose="02040503050406030204" pitchFamily="18" charset="0"/>
                            </a:rPr>
                            <m:t>𝜆</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𝑉</m:t>
                              </m:r>
                            </m:e>
                            <m:sub>
                              <m:r>
                                <a:rPr lang="en-US" altLang="zh-CN" sz="2000" b="0" i="1" smtClean="0">
                                  <a:solidFill>
                                    <a:schemeClr val="tx1"/>
                                  </a:solidFill>
                                  <a:latin typeface="Cambria Math" panose="02040503050406030204" pitchFamily="18" charset="0"/>
                                </a:rPr>
                                <m:t>𝐷𝑆</m:t>
                              </m:r>
                            </m:sub>
                          </m:sSub>
                          <m:r>
                            <a:rPr lang="en-US" altLang="zh-CN" sz="2000" b="0" i="1" smtClean="0">
                              <a:solidFill>
                                <a:schemeClr val="tx1"/>
                              </a:solidFill>
                              <a:latin typeface="Cambria Math" panose="02040503050406030204" pitchFamily="18" charset="0"/>
                            </a:rPr>
                            <m:t>)</m:t>
                          </m:r>
                        </m:den>
                      </m:f>
                    </m:oMath>
                  </m:oMathPara>
                </a14:m>
                <a:endParaRPr lang="zh-CN" altLang="en-US" sz="2000" dirty="0">
                  <a:solidFill>
                    <a:schemeClr val="tx1"/>
                  </a:solidFill>
                </a:endParaRPr>
              </a:p>
            </p:txBody>
          </p:sp>
        </mc:Choice>
        <mc:Fallback xmlns="">
          <p:sp>
            <p:nvSpPr>
              <p:cNvPr id="25" name="文本框 24">
                <a:extLst>
                  <a:ext uri="{FF2B5EF4-FFF2-40B4-BE49-F238E27FC236}">
                    <a16:creationId xmlns:a16="http://schemas.microsoft.com/office/drawing/2014/main" id="{0BE52F1C-95CF-D399-6A24-15F9C4B156A6}"/>
                  </a:ext>
                </a:extLst>
              </p:cNvPr>
              <p:cNvSpPr txBox="1">
                <a:spLocks noRot="1" noChangeAspect="1" noMove="1" noResize="1" noEditPoints="1" noAdjustHandles="1" noChangeArrowheads="1" noChangeShapeType="1" noTextEdit="1"/>
              </p:cNvSpPr>
              <p:nvPr/>
            </p:nvSpPr>
            <p:spPr>
              <a:xfrm>
                <a:off x="3773667" y="4644566"/>
                <a:ext cx="5065489" cy="833433"/>
              </a:xfrm>
              <a:prstGeom prst="rect">
                <a:avLst/>
              </a:prstGeom>
              <a:blipFill>
                <a:blip r:embed="rId10"/>
                <a:stretch>
                  <a:fillRect/>
                </a:stretch>
              </a:blipFill>
            </p:spPr>
            <p:txBody>
              <a:bodyPr/>
              <a:lstStyle/>
              <a:p>
                <a:r>
                  <a:rPr lang="zh-CN" altLang="en-US">
                    <a:noFill/>
                  </a:rPr>
                  <a:t> </a:t>
                </a:r>
              </a:p>
            </p:txBody>
          </p:sp>
        </mc:Fallback>
      </mc:AlternateContent>
      <p:pic>
        <p:nvPicPr>
          <p:cNvPr id="26" name="picture 496">
            <a:extLst>
              <a:ext uri="{FF2B5EF4-FFF2-40B4-BE49-F238E27FC236}">
                <a16:creationId xmlns:a16="http://schemas.microsoft.com/office/drawing/2014/main" id="{CEB156C8-0FAA-9776-3769-318A0F3DCC1D}"/>
              </a:ext>
            </a:extLst>
          </p:cNvPr>
          <p:cNvPicPr>
            <a:picLocks noChangeAspect="1"/>
          </p:cNvPicPr>
          <p:nvPr/>
        </p:nvPicPr>
        <p:blipFill>
          <a:blip r:embed="rId11"/>
          <a:stretch>
            <a:fillRect/>
          </a:stretch>
        </p:blipFill>
        <p:spPr>
          <a:xfrm rot="21600000">
            <a:off x="6499988" y="1157757"/>
            <a:ext cx="1517638" cy="444487"/>
          </a:xfrm>
          <a:prstGeom prst="rect">
            <a:avLst/>
          </a:prstGeom>
        </p:spPr>
      </p:pic>
    </p:spTree>
    <p:extLst>
      <p:ext uri="{BB962C8B-B14F-4D97-AF65-F5344CB8AC3E}">
        <p14:creationId xmlns:p14="http://schemas.microsoft.com/office/powerpoint/2010/main" val="102021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噪声类型</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BB316912-A911-DF5A-16DA-9EA70A55469F}"/>
              </a:ext>
            </a:extLst>
          </p:cNvPr>
          <p:cNvSpPr txBox="1"/>
          <p:nvPr/>
        </p:nvSpPr>
        <p:spPr>
          <a:xfrm>
            <a:off x="193853" y="756720"/>
            <a:ext cx="4780484" cy="2289216"/>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 闪烁噪声</a:t>
            </a:r>
          </a:p>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硅晶体和氧化层界面处存在</a:t>
            </a:r>
            <a:r>
              <a:rPr lang="zh-CN" altLang="en-US" sz="2000" kern="0" spc="70" dirty="0">
                <a:solidFill>
                  <a:srgbClr val="FF0000"/>
                </a:solidFill>
                <a:latin typeface="微软雅黑" panose="020B0503020204020204" pitchFamily="34" charset="-122"/>
                <a:ea typeface="微软雅黑" panose="020B0503020204020204" pitchFamily="34" charset="-122"/>
              </a:rPr>
              <a:t>悬空键</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，就如一个一个的能量陷阱，当载流子流过的时候就有可能被随机的俘获，随后又被释放，从而在漏电流中形成噪声。</a:t>
            </a: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p:pic>
        <p:nvPicPr>
          <p:cNvPr id="4" name="图片 3">
            <a:extLst>
              <a:ext uri="{FF2B5EF4-FFF2-40B4-BE49-F238E27FC236}">
                <a16:creationId xmlns:a16="http://schemas.microsoft.com/office/drawing/2014/main" id="{BDEB9330-EE10-E9EA-9B0C-472B0CF0E3B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289549" y="1103398"/>
            <a:ext cx="3660598" cy="1853020"/>
          </a:xfrm>
          <a:prstGeom prst="rect">
            <a:avLst/>
          </a:prstGeom>
        </p:spPr>
      </p:pic>
      <p:sp>
        <p:nvSpPr>
          <p:cNvPr id="7" name="文本框 6">
            <a:extLst>
              <a:ext uri="{FF2B5EF4-FFF2-40B4-BE49-F238E27FC236}">
                <a16:creationId xmlns:a16="http://schemas.microsoft.com/office/drawing/2014/main" id="{75859C3E-D050-65E3-DB19-DAE3944B24B9}"/>
              </a:ext>
            </a:extLst>
          </p:cNvPr>
          <p:cNvSpPr txBox="1"/>
          <p:nvPr/>
        </p:nvSpPr>
        <p:spPr>
          <a:xfrm>
            <a:off x="193852" y="3213813"/>
            <a:ext cx="8116215" cy="2369367"/>
          </a:xfrm>
          <a:prstGeom prst="rect">
            <a:avLst/>
          </a:prstGeom>
          <a:noFill/>
        </p:spPr>
        <p:txBody>
          <a:bodyPr wrap="square">
            <a:spAutoFit/>
          </a:bodyPr>
          <a:lstStyle/>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闪烁噪声可以用一个与栅极串联的电压源来模拟：</a:t>
            </a: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indent="457200" algn="just" eaLnBrk="0">
              <a:lnSpc>
                <a:spcPct val="120000"/>
              </a:lnSpc>
              <a:spcBef>
                <a:spcPts val="893"/>
              </a:spcBef>
              <a:tabLst/>
            </a:pP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indent="457200" algn="just" eaLnBrk="0">
              <a:lnSpc>
                <a:spcPct val="120000"/>
              </a:lnSpc>
              <a:spcBef>
                <a:spcPts val="893"/>
              </a:spcBef>
              <a:tabLst/>
            </a:pP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indent="457200" algn="just" eaLnBrk="0">
              <a:lnSpc>
                <a:spcPct val="120000"/>
              </a:lnSpc>
              <a:spcBef>
                <a:spcPts val="893"/>
              </a:spcBef>
              <a:tabLst/>
            </a:pP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indent="457200" algn="just" eaLnBrk="0">
              <a:lnSpc>
                <a:spcPct val="120000"/>
              </a:lnSpc>
              <a:spcBef>
                <a:spcPts val="893"/>
              </a:spcBef>
              <a:tabLst/>
            </a:pP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K</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为工艺中的闪烁噪声系数；噪声谱密度与</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f</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成反比。</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C8A0CB4-6661-C981-A958-DEF10DD2AA0D}"/>
                  </a:ext>
                </a:extLst>
              </p:cNvPr>
              <p:cNvSpPr txBox="1"/>
              <p:nvPr/>
            </p:nvSpPr>
            <p:spPr>
              <a:xfrm>
                <a:off x="3010274" y="3982892"/>
                <a:ext cx="1964063" cy="758606"/>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400" i="1" smtClean="0">
                              <a:solidFill>
                                <a:schemeClr val="tx1"/>
                              </a:solidFill>
                              <a:latin typeface="Cambria Math" panose="02040503050406030204" pitchFamily="18" charset="0"/>
                            </a:rPr>
                          </m:ctrlPr>
                        </m:accPr>
                        <m:e>
                          <m:sSubSup>
                            <m:sSubSupPr>
                              <m:ctrlPr>
                                <a:rPr lang="zh-CN" altLang="en-US" sz="2400" i="1" smtClean="0">
                                  <a:solidFill>
                                    <a:schemeClr val="tx1"/>
                                  </a:solidFill>
                                  <a:latin typeface="Cambria Math" panose="02040503050406030204" pitchFamily="18" charset="0"/>
                                </a:rPr>
                              </m:ctrlPr>
                            </m:sSubSupPr>
                            <m:e>
                              <m:r>
                                <a:rPr lang="zh-CN" altLang="en-US" sz="2400" i="1" smtClean="0">
                                  <a:solidFill>
                                    <a:schemeClr val="tx1"/>
                                  </a:solidFill>
                                  <a:latin typeface="Cambria Math" panose="02040503050406030204" pitchFamily="18" charset="0"/>
                                </a:rPr>
                                <m:t>𝑉</m:t>
                              </m:r>
                            </m:e>
                            <m:sub>
                              <m:r>
                                <a:rPr lang="zh-CN" altLang="en-US" sz="2400" i="1" smtClean="0">
                                  <a:solidFill>
                                    <a:schemeClr val="tx1"/>
                                  </a:solidFill>
                                  <a:latin typeface="Cambria Math" panose="02040503050406030204" pitchFamily="18" charset="0"/>
                                </a:rPr>
                                <m:t>𝑛</m:t>
                              </m:r>
                            </m:sub>
                            <m:sup>
                              <m:r>
                                <a:rPr lang="zh-CN" altLang="en-US" sz="2400" i="1" smtClean="0">
                                  <a:solidFill>
                                    <a:schemeClr val="tx1"/>
                                  </a:solidFill>
                                  <a:latin typeface="Cambria Math" panose="02040503050406030204" pitchFamily="18" charset="0"/>
                                </a:rPr>
                                <m:t>2</m:t>
                              </m:r>
                            </m:sup>
                          </m:sSubSup>
                        </m:e>
                      </m:acc>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𝐾</m:t>
                          </m:r>
                        </m:num>
                        <m:den>
                          <m:sSub>
                            <m:sSubPr>
                              <m:ctrlPr>
                                <a:rPr lang="en-US" altLang="zh-CN" sz="2400" b="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𝐶</m:t>
                              </m:r>
                            </m:e>
                            <m:sub>
                              <m:r>
                                <a:rPr lang="en-US" altLang="zh-CN" sz="2400" b="0" i="1" smtClean="0">
                                  <a:solidFill>
                                    <a:schemeClr val="tx1"/>
                                  </a:solidFill>
                                  <a:latin typeface="Cambria Math" panose="02040503050406030204" pitchFamily="18" charset="0"/>
                                </a:rPr>
                                <m:t>𝑜𝑥</m:t>
                              </m:r>
                            </m:sub>
                          </m:sSub>
                          <m:r>
                            <a:rPr lang="en-US" altLang="zh-CN" sz="2400" b="0" i="1" smtClean="0">
                              <a:solidFill>
                                <a:srgbClr val="FF0000"/>
                              </a:solidFill>
                              <a:latin typeface="Cambria Math" panose="02040503050406030204" pitchFamily="18" charset="0"/>
                            </a:rPr>
                            <m:t>𝑊𝐿</m:t>
                          </m:r>
                        </m:den>
                      </m:f>
                      <m:f>
                        <m:fPr>
                          <m:ctrlPr>
                            <a:rPr lang="en-US" altLang="zh-CN" sz="2400" b="0" i="1" smtClean="0">
                              <a:solidFill>
                                <a:schemeClr val="tx1"/>
                              </a:solidFill>
                              <a:latin typeface="Cambria Math" panose="02040503050406030204" pitchFamily="18" charset="0"/>
                            </a:rPr>
                          </m:ctrlPr>
                        </m:fPr>
                        <m:num>
                          <m:r>
                            <a:rPr lang="en-US" altLang="zh-CN" sz="2400" b="0" i="1" smtClean="0">
                              <a:solidFill>
                                <a:schemeClr val="tx1"/>
                              </a:solidFill>
                              <a:latin typeface="Cambria Math" panose="02040503050406030204" pitchFamily="18" charset="0"/>
                            </a:rPr>
                            <m:t>1</m:t>
                          </m:r>
                        </m:num>
                        <m:den>
                          <m:r>
                            <a:rPr lang="en-US" altLang="zh-CN" sz="2400" b="0" i="1" smtClean="0">
                              <a:solidFill>
                                <a:schemeClr val="tx1"/>
                              </a:solidFill>
                              <a:latin typeface="Cambria Math" panose="02040503050406030204" pitchFamily="18" charset="0"/>
                            </a:rPr>
                            <m:t>𝑓</m:t>
                          </m:r>
                        </m:den>
                      </m:f>
                    </m:oMath>
                  </m:oMathPara>
                </a14:m>
                <a:endParaRPr lang="zh-CN" altLang="en-US" sz="2400" dirty="0">
                  <a:solidFill>
                    <a:schemeClr val="tx1"/>
                  </a:solidFill>
                </a:endParaRPr>
              </a:p>
            </p:txBody>
          </p:sp>
        </mc:Choice>
        <mc:Fallback xmlns="">
          <p:sp>
            <p:nvSpPr>
              <p:cNvPr id="9" name="文本框 8">
                <a:extLst>
                  <a:ext uri="{FF2B5EF4-FFF2-40B4-BE49-F238E27FC236}">
                    <a16:creationId xmlns:a16="http://schemas.microsoft.com/office/drawing/2014/main" id="{CC8A0CB4-6661-C981-A958-DEF10DD2AA0D}"/>
                  </a:ext>
                </a:extLst>
              </p:cNvPr>
              <p:cNvSpPr txBox="1">
                <a:spLocks noRot="1" noChangeAspect="1" noMove="1" noResize="1" noEditPoints="1" noAdjustHandles="1" noChangeArrowheads="1" noChangeShapeType="1" noTextEdit="1"/>
              </p:cNvSpPr>
              <p:nvPr/>
            </p:nvSpPr>
            <p:spPr>
              <a:xfrm>
                <a:off x="3010274" y="3982892"/>
                <a:ext cx="1964063" cy="75860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726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7" y="-10756"/>
            <a:ext cx="9144000" cy="1475842"/>
          </a:xfrm>
          <a:prstGeom prst="rect">
            <a:avLst/>
          </a:prstGeom>
          <a:solidFill>
            <a:srgbClr val="B531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2" name="组合 21"/>
          <p:cNvGrpSpPr/>
          <p:nvPr/>
        </p:nvGrpSpPr>
        <p:grpSpPr>
          <a:xfrm>
            <a:off x="3056900" y="3820454"/>
            <a:ext cx="2808407" cy="566655"/>
            <a:chOff x="1047750" y="3987910"/>
            <a:chExt cx="3744542" cy="755540"/>
          </a:xfrm>
        </p:grpSpPr>
        <p:sp>
          <p:nvSpPr>
            <p:cNvPr id="6" name="椭圆 5"/>
            <p:cNvSpPr/>
            <p:nvPr/>
          </p:nvSpPr>
          <p:spPr>
            <a:xfrm>
              <a:off x="1047750" y="3987910"/>
              <a:ext cx="755540" cy="755540"/>
            </a:xfrm>
            <a:prstGeom prst="ellipse">
              <a:avLst/>
            </a:prstGeom>
            <a:solidFill>
              <a:srgbClr val="B531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7" name="文本框 6"/>
            <p:cNvSpPr txBox="1"/>
            <p:nvPr/>
          </p:nvSpPr>
          <p:spPr>
            <a:xfrm>
              <a:off x="1166441" y="4134849"/>
              <a:ext cx="518160" cy="492442"/>
            </a:xfrm>
            <a:prstGeom prst="rect">
              <a:avLst/>
            </a:prstGeom>
            <a:noFill/>
          </p:spPr>
          <p:txBody>
            <a:bodyPr wrap="square" rtlCol="0">
              <a:spAutoFit/>
            </a:bodyPr>
            <a:lstStyle/>
            <a:p>
              <a:pPr algn="ctr"/>
              <a:r>
                <a:rPr lang="en-US" altLang="zh-CN" dirty="0">
                  <a:solidFill>
                    <a:schemeClr val="bg1"/>
                  </a:solidFill>
                  <a:latin typeface="黑体" panose="02010609060101010101" pitchFamily="49" charset="-122"/>
                  <a:ea typeface="黑体" panose="02010609060101010101" pitchFamily="49" charset="-122"/>
                </a:rPr>
                <a:t>5</a:t>
              </a:r>
              <a:endParaRPr lang="zh-CN" altLang="en-US" dirty="0">
                <a:solidFill>
                  <a:schemeClr val="bg1"/>
                </a:solidFill>
                <a:latin typeface="黑体" panose="02010609060101010101" pitchFamily="49" charset="-122"/>
                <a:ea typeface="黑体" panose="02010609060101010101" pitchFamily="49" charset="-122"/>
              </a:endParaRPr>
            </a:p>
          </p:txBody>
        </p:sp>
        <p:sp>
          <p:nvSpPr>
            <p:cNvPr id="8" name="文本框 7"/>
            <p:cNvSpPr txBox="1"/>
            <p:nvPr/>
          </p:nvSpPr>
          <p:spPr>
            <a:xfrm>
              <a:off x="1921981" y="4029731"/>
              <a:ext cx="2870311" cy="49244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无源与有源电流镜</a:t>
              </a:r>
            </a:p>
          </p:txBody>
        </p:sp>
      </p:grpSp>
      <p:sp>
        <p:nvSpPr>
          <p:cNvPr id="26" name="矩形 25"/>
          <p:cNvSpPr/>
          <p:nvPr userDrawn="1">
            <p:custDataLst>
              <p:tags r:id="rId1"/>
            </p:custDataLst>
          </p:nvPr>
        </p:nvSpPr>
        <p:spPr>
          <a:xfrm>
            <a:off x="0" y="-43890"/>
            <a:ext cx="9143524" cy="1430544"/>
          </a:xfrm>
          <a:prstGeom prst="rect">
            <a:avLst/>
          </a:prstGeom>
          <a:blipFill dpi="0" rotWithShape="1">
            <a:blip r:embed="rId4">
              <a:alphaModFix amt="8000"/>
            </a:blip>
            <a:srcRect/>
            <a:tile tx="0" ty="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3" name="组合 22"/>
          <p:cNvGrpSpPr/>
          <p:nvPr/>
        </p:nvGrpSpPr>
        <p:grpSpPr>
          <a:xfrm>
            <a:off x="6408220" y="3821240"/>
            <a:ext cx="2808407" cy="566655"/>
            <a:chOff x="6817179" y="4027917"/>
            <a:chExt cx="3744542" cy="755540"/>
          </a:xfrm>
        </p:grpSpPr>
        <p:sp>
          <p:nvSpPr>
            <p:cNvPr id="10" name="椭圆 9"/>
            <p:cNvSpPr/>
            <p:nvPr/>
          </p:nvSpPr>
          <p:spPr>
            <a:xfrm>
              <a:off x="6817179" y="4027917"/>
              <a:ext cx="755540" cy="755540"/>
            </a:xfrm>
            <a:prstGeom prst="ellipse">
              <a:avLst/>
            </a:prstGeom>
            <a:solidFill>
              <a:srgbClr val="B531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11" name="文本框 10"/>
            <p:cNvSpPr txBox="1"/>
            <p:nvPr/>
          </p:nvSpPr>
          <p:spPr>
            <a:xfrm>
              <a:off x="6935870" y="4174856"/>
              <a:ext cx="518160" cy="492442"/>
            </a:xfrm>
            <a:prstGeom prst="rect">
              <a:avLst/>
            </a:prstGeom>
            <a:noFill/>
          </p:spPr>
          <p:txBody>
            <a:bodyPr wrap="square" rtlCol="0">
              <a:spAutoFit/>
            </a:bodyPr>
            <a:lstStyle/>
            <a:p>
              <a:pPr algn="ctr"/>
              <a:r>
                <a:rPr lang="en-US" altLang="zh-CN" dirty="0">
                  <a:solidFill>
                    <a:schemeClr val="bg1"/>
                  </a:solidFill>
                  <a:latin typeface="黑体" panose="02010609060101010101" pitchFamily="49" charset="-122"/>
                  <a:ea typeface="黑体" panose="02010609060101010101" pitchFamily="49" charset="-122"/>
                </a:rPr>
                <a:t>6</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2" name="文本框 11"/>
            <p:cNvSpPr txBox="1"/>
            <p:nvPr/>
          </p:nvSpPr>
          <p:spPr>
            <a:xfrm>
              <a:off x="7691410" y="4069738"/>
              <a:ext cx="2870311" cy="49244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放大器的频率特性 </a:t>
              </a:r>
            </a:p>
          </p:txBody>
        </p:sp>
      </p:grpSp>
      <p:grpSp>
        <p:nvGrpSpPr>
          <p:cNvPr id="25" name="组合 24"/>
          <p:cNvGrpSpPr/>
          <p:nvPr/>
        </p:nvGrpSpPr>
        <p:grpSpPr>
          <a:xfrm>
            <a:off x="286063" y="4915908"/>
            <a:ext cx="2808407" cy="566655"/>
            <a:chOff x="1047750" y="5461110"/>
            <a:chExt cx="3744542" cy="755540"/>
          </a:xfrm>
        </p:grpSpPr>
        <p:sp>
          <p:nvSpPr>
            <p:cNvPr id="14" name="椭圆 13"/>
            <p:cNvSpPr/>
            <p:nvPr/>
          </p:nvSpPr>
          <p:spPr>
            <a:xfrm>
              <a:off x="1047750" y="5461110"/>
              <a:ext cx="755540" cy="755540"/>
            </a:xfrm>
            <a:prstGeom prst="ellipse">
              <a:avLst/>
            </a:prstGeom>
            <a:solidFill>
              <a:srgbClr val="B531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文本框 14"/>
            <p:cNvSpPr txBox="1"/>
            <p:nvPr/>
          </p:nvSpPr>
          <p:spPr>
            <a:xfrm>
              <a:off x="1166441" y="5608049"/>
              <a:ext cx="518160" cy="492442"/>
            </a:xfrm>
            <a:prstGeom prst="rect">
              <a:avLst/>
            </a:prstGeom>
            <a:noFill/>
          </p:spPr>
          <p:txBody>
            <a:bodyPr wrap="square" rtlCol="0">
              <a:spAutoFit/>
            </a:bodyPr>
            <a:lstStyle/>
            <a:p>
              <a:pPr algn="ctr"/>
              <a:r>
                <a:rPr lang="en-US" altLang="zh-CN" dirty="0">
                  <a:solidFill>
                    <a:schemeClr val="bg1"/>
                  </a:solidFill>
                </a:rPr>
                <a:t>7</a:t>
              </a:r>
              <a:endParaRPr lang="zh-CN" altLang="en-US" dirty="0">
                <a:solidFill>
                  <a:schemeClr val="bg1"/>
                </a:solidFill>
              </a:endParaRPr>
            </a:p>
          </p:txBody>
        </p:sp>
        <p:sp>
          <p:nvSpPr>
            <p:cNvPr id="16" name="文本框 15"/>
            <p:cNvSpPr txBox="1"/>
            <p:nvPr/>
          </p:nvSpPr>
          <p:spPr>
            <a:xfrm>
              <a:off x="1921981" y="5502931"/>
              <a:ext cx="2870311" cy="49244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噪声</a:t>
              </a:r>
            </a:p>
          </p:txBody>
        </p:sp>
      </p:grpSp>
      <p:grpSp>
        <p:nvGrpSpPr>
          <p:cNvPr id="24" name="组合 23"/>
          <p:cNvGrpSpPr/>
          <p:nvPr/>
        </p:nvGrpSpPr>
        <p:grpSpPr>
          <a:xfrm>
            <a:off x="3056901" y="4911534"/>
            <a:ext cx="2808407" cy="566655"/>
            <a:chOff x="6817179" y="5495871"/>
            <a:chExt cx="3744542" cy="755540"/>
          </a:xfrm>
        </p:grpSpPr>
        <p:sp>
          <p:nvSpPr>
            <p:cNvPr id="18" name="椭圆 17"/>
            <p:cNvSpPr/>
            <p:nvPr/>
          </p:nvSpPr>
          <p:spPr>
            <a:xfrm>
              <a:off x="6817179" y="5495871"/>
              <a:ext cx="755540" cy="755540"/>
            </a:xfrm>
            <a:prstGeom prst="ellipse">
              <a:avLst/>
            </a:prstGeom>
            <a:solidFill>
              <a:srgbClr val="B531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18"/>
            <p:cNvSpPr txBox="1"/>
            <p:nvPr/>
          </p:nvSpPr>
          <p:spPr>
            <a:xfrm>
              <a:off x="6935870" y="5642810"/>
              <a:ext cx="518160" cy="492442"/>
            </a:xfrm>
            <a:prstGeom prst="rect">
              <a:avLst/>
            </a:prstGeom>
            <a:noFill/>
          </p:spPr>
          <p:txBody>
            <a:bodyPr wrap="square" rtlCol="0">
              <a:spAutoFit/>
            </a:bodyPr>
            <a:lstStyle/>
            <a:p>
              <a:pPr algn="ctr"/>
              <a:r>
                <a:rPr lang="en-US" altLang="zh-CN" dirty="0">
                  <a:solidFill>
                    <a:schemeClr val="bg1"/>
                  </a:solidFill>
                </a:rPr>
                <a:t>8</a:t>
              </a:r>
              <a:endParaRPr lang="zh-CN" altLang="en-US" dirty="0">
                <a:solidFill>
                  <a:schemeClr val="bg1"/>
                </a:solidFill>
              </a:endParaRPr>
            </a:p>
          </p:txBody>
        </p:sp>
        <p:sp>
          <p:nvSpPr>
            <p:cNvPr id="20" name="文本框 19"/>
            <p:cNvSpPr txBox="1"/>
            <p:nvPr/>
          </p:nvSpPr>
          <p:spPr>
            <a:xfrm>
              <a:off x="7691410" y="5537692"/>
              <a:ext cx="2870311" cy="49244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运算放大器简介</a:t>
              </a:r>
            </a:p>
          </p:txBody>
        </p:sp>
      </p:grpSp>
      <p:sp>
        <p:nvSpPr>
          <p:cNvPr id="4" name="文本框 3"/>
          <p:cNvSpPr txBox="1"/>
          <p:nvPr/>
        </p:nvSpPr>
        <p:spPr>
          <a:xfrm>
            <a:off x="3641052" y="246417"/>
            <a:ext cx="1860947" cy="854080"/>
          </a:xfrm>
          <a:prstGeom prst="rect">
            <a:avLst/>
          </a:prstGeom>
          <a:noFill/>
        </p:spPr>
        <p:txBody>
          <a:bodyPr wrap="square" rtlCol="0">
            <a:spAutoFit/>
          </a:bodyPr>
          <a:lstStyle/>
          <a:p>
            <a:pPr algn="dist"/>
            <a:r>
              <a:rPr lang="zh-CN" altLang="en-US" sz="4950" dirty="0">
                <a:solidFill>
                  <a:schemeClr val="bg1"/>
                </a:solidFill>
                <a:latin typeface="方正黑体简体" panose="03000509000000000000" pitchFamily="65" charset="-122"/>
                <a:ea typeface="方正黑体简体" panose="03000509000000000000" pitchFamily="65" charset="-122"/>
              </a:rPr>
              <a:t>目录</a:t>
            </a:r>
          </a:p>
        </p:txBody>
      </p:sp>
      <p:sp>
        <p:nvSpPr>
          <p:cNvPr id="5" name="文本框 4"/>
          <p:cNvSpPr txBox="1"/>
          <p:nvPr/>
        </p:nvSpPr>
        <p:spPr>
          <a:xfrm>
            <a:off x="3828573" y="1087693"/>
            <a:ext cx="1485900" cy="369332"/>
          </a:xfrm>
          <a:prstGeom prst="rect">
            <a:avLst/>
          </a:prstGeom>
          <a:noFill/>
        </p:spPr>
        <p:txBody>
          <a:bodyPr wrap="square" rtlCol="0">
            <a:spAutoFit/>
          </a:bodyPr>
          <a:lstStyle/>
          <a:p>
            <a:pPr algn="dist"/>
            <a:r>
              <a:rPr lang="en-US" altLang="zh-CN" dirty="0">
                <a:solidFill>
                  <a:schemeClr val="bg1"/>
                </a:solidFill>
              </a:rPr>
              <a:t>CONTENT</a:t>
            </a:r>
            <a:endParaRPr lang="zh-CN" altLang="en-US" dirty="0">
              <a:solidFill>
                <a:schemeClr val="bg1"/>
              </a:solidFill>
            </a:endParaRPr>
          </a:p>
        </p:txBody>
      </p:sp>
      <p:grpSp>
        <p:nvGrpSpPr>
          <p:cNvPr id="66" name="组合 65">
            <a:extLst>
              <a:ext uri="{FF2B5EF4-FFF2-40B4-BE49-F238E27FC236}">
                <a16:creationId xmlns:a16="http://schemas.microsoft.com/office/drawing/2014/main" id="{11E600FE-1C51-0186-A066-5FEDCCB36D28}"/>
              </a:ext>
            </a:extLst>
          </p:cNvPr>
          <p:cNvGrpSpPr/>
          <p:nvPr/>
        </p:nvGrpSpPr>
        <p:grpSpPr>
          <a:xfrm>
            <a:off x="286063" y="2758514"/>
            <a:ext cx="2808407" cy="566655"/>
            <a:chOff x="1047750" y="3987910"/>
            <a:chExt cx="3744542" cy="755540"/>
          </a:xfrm>
        </p:grpSpPr>
        <p:sp>
          <p:nvSpPr>
            <p:cNvPr id="67" name="椭圆 66">
              <a:extLst>
                <a:ext uri="{FF2B5EF4-FFF2-40B4-BE49-F238E27FC236}">
                  <a16:creationId xmlns:a16="http://schemas.microsoft.com/office/drawing/2014/main" id="{CE8D170D-2118-0A8A-3F89-6908679455C9}"/>
                </a:ext>
              </a:extLst>
            </p:cNvPr>
            <p:cNvSpPr/>
            <p:nvPr/>
          </p:nvSpPr>
          <p:spPr>
            <a:xfrm>
              <a:off x="1047750" y="3987910"/>
              <a:ext cx="755540" cy="755540"/>
            </a:xfrm>
            <a:prstGeom prst="ellipse">
              <a:avLst/>
            </a:prstGeom>
            <a:solidFill>
              <a:srgbClr val="B531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8" name="文本框 67">
              <a:extLst>
                <a:ext uri="{FF2B5EF4-FFF2-40B4-BE49-F238E27FC236}">
                  <a16:creationId xmlns:a16="http://schemas.microsoft.com/office/drawing/2014/main" id="{C5A448E4-34FC-960D-9D13-9ACB0A3EBCA2}"/>
                </a:ext>
              </a:extLst>
            </p:cNvPr>
            <p:cNvSpPr txBox="1"/>
            <p:nvPr/>
          </p:nvSpPr>
          <p:spPr>
            <a:xfrm>
              <a:off x="1166441" y="4134849"/>
              <a:ext cx="518160" cy="492442"/>
            </a:xfrm>
            <a:prstGeom prst="rect">
              <a:avLst/>
            </a:prstGeom>
            <a:noFill/>
          </p:spPr>
          <p:txBody>
            <a:bodyPr wrap="square" rtlCol="0">
              <a:spAutoFit/>
            </a:bodyPr>
            <a:lstStyle/>
            <a:p>
              <a:pPr algn="ctr"/>
              <a:r>
                <a:rPr lang="en-US" altLang="zh-CN" dirty="0">
                  <a:solidFill>
                    <a:schemeClr val="bg1"/>
                  </a:solidFill>
                  <a:latin typeface="黑体" panose="02010609060101010101" pitchFamily="49" charset="-122"/>
                  <a:ea typeface="黑体" panose="02010609060101010101" pitchFamily="49" charset="-122"/>
                </a:rPr>
                <a:t>1</a:t>
              </a:r>
              <a:endParaRPr lang="zh-CN" altLang="en-US" dirty="0">
                <a:solidFill>
                  <a:schemeClr val="bg1"/>
                </a:solidFill>
                <a:latin typeface="黑体" panose="02010609060101010101" pitchFamily="49" charset="-122"/>
                <a:ea typeface="黑体" panose="02010609060101010101" pitchFamily="49" charset="-122"/>
              </a:endParaRPr>
            </a:p>
          </p:txBody>
        </p:sp>
        <p:sp>
          <p:nvSpPr>
            <p:cNvPr id="69" name="文本框 68">
              <a:extLst>
                <a:ext uri="{FF2B5EF4-FFF2-40B4-BE49-F238E27FC236}">
                  <a16:creationId xmlns:a16="http://schemas.microsoft.com/office/drawing/2014/main" id="{1F9F724D-76AA-8BEE-4614-F8211DEF323B}"/>
                </a:ext>
              </a:extLst>
            </p:cNvPr>
            <p:cNvSpPr txBox="1"/>
            <p:nvPr/>
          </p:nvSpPr>
          <p:spPr>
            <a:xfrm>
              <a:off x="1921981" y="4029731"/>
              <a:ext cx="2870311" cy="49244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绪论</a:t>
              </a:r>
            </a:p>
          </p:txBody>
        </p:sp>
      </p:grpSp>
      <p:grpSp>
        <p:nvGrpSpPr>
          <p:cNvPr id="71" name="组合 70">
            <a:extLst>
              <a:ext uri="{FF2B5EF4-FFF2-40B4-BE49-F238E27FC236}">
                <a16:creationId xmlns:a16="http://schemas.microsoft.com/office/drawing/2014/main" id="{E0AC92F8-DB44-BD94-9AE5-5863D80AD6A7}"/>
              </a:ext>
            </a:extLst>
          </p:cNvPr>
          <p:cNvGrpSpPr/>
          <p:nvPr/>
        </p:nvGrpSpPr>
        <p:grpSpPr>
          <a:xfrm>
            <a:off x="3059131" y="2758514"/>
            <a:ext cx="3545751" cy="566655"/>
            <a:chOff x="6817179" y="4027917"/>
            <a:chExt cx="4727668" cy="755540"/>
          </a:xfrm>
        </p:grpSpPr>
        <p:sp>
          <p:nvSpPr>
            <p:cNvPr id="72" name="椭圆 71">
              <a:extLst>
                <a:ext uri="{FF2B5EF4-FFF2-40B4-BE49-F238E27FC236}">
                  <a16:creationId xmlns:a16="http://schemas.microsoft.com/office/drawing/2014/main" id="{CEBC21BB-703B-34CF-688A-966E9C8E2ABD}"/>
                </a:ext>
              </a:extLst>
            </p:cNvPr>
            <p:cNvSpPr/>
            <p:nvPr/>
          </p:nvSpPr>
          <p:spPr>
            <a:xfrm>
              <a:off x="6817179" y="4027917"/>
              <a:ext cx="755540" cy="755540"/>
            </a:xfrm>
            <a:prstGeom prst="ellipse">
              <a:avLst/>
            </a:prstGeom>
            <a:solidFill>
              <a:srgbClr val="B531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73" name="文本框 72">
              <a:extLst>
                <a:ext uri="{FF2B5EF4-FFF2-40B4-BE49-F238E27FC236}">
                  <a16:creationId xmlns:a16="http://schemas.microsoft.com/office/drawing/2014/main" id="{554D1551-3BD9-F6B3-0F63-3874E2D2BACD}"/>
                </a:ext>
              </a:extLst>
            </p:cNvPr>
            <p:cNvSpPr txBox="1"/>
            <p:nvPr/>
          </p:nvSpPr>
          <p:spPr>
            <a:xfrm>
              <a:off x="6935870" y="4174856"/>
              <a:ext cx="518160" cy="492442"/>
            </a:xfrm>
            <a:prstGeom prst="rect">
              <a:avLst/>
            </a:prstGeom>
            <a:noFill/>
          </p:spPr>
          <p:txBody>
            <a:bodyPr wrap="square" rtlCol="0">
              <a:spAutoFit/>
            </a:bodyPr>
            <a:lstStyle/>
            <a:p>
              <a:pPr algn="ctr"/>
              <a:r>
                <a:rPr lang="en-US" altLang="zh-CN" dirty="0">
                  <a:solidFill>
                    <a:schemeClr val="bg1"/>
                  </a:solidFill>
                  <a:latin typeface="黑体" panose="02010609060101010101" pitchFamily="49" charset="-122"/>
                  <a:ea typeface="黑体" panose="02010609060101010101" pitchFamily="49" charset="-122"/>
                </a:rPr>
                <a:t>2</a:t>
              </a:r>
              <a:endParaRPr lang="zh-CN" altLang="en-US" dirty="0">
                <a:solidFill>
                  <a:schemeClr val="bg1"/>
                </a:solidFill>
                <a:latin typeface="黑体" panose="02010609060101010101" pitchFamily="49" charset="-122"/>
                <a:ea typeface="黑体" panose="02010609060101010101" pitchFamily="49" charset="-122"/>
              </a:endParaRPr>
            </a:p>
          </p:txBody>
        </p:sp>
        <p:sp>
          <p:nvSpPr>
            <p:cNvPr id="74" name="文本框 73">
              <a:extLst>
                <a:ext uri="{FF2B5EF4-FFF2-40B4-BE49-F238E27FC236}">
                  <a16:creationId xmlns:a16="http://schemas.microsoft.com/office/drawing/2014/main" id="{B57C9641-E499-4A79-8732-844E90030F36}"/>
                </a:ext>
              </a:extLst>
            </p:cNvPr>
            <p:cNvSpPr txBox="1"/>
            <p:nvPr/>
          </p:nvSpPr>
          <p:spPr>
            <a:xfrm>
              <a:off x="7691408" y="4069738"/>
              <a:ext cx="3853439" cy="492442"/>
            </a:xfrm>
            <a:prstGeom prst="rect">
              <a:avLst/>
            </a:prstGeom>
            <a:noFill/>
          </p:spPr>
          <p:txBody>
            <a:bodyPr wrap="square" rtlCol="0">
              <a:spAutoFit/>
            </a:bodyPr>
            <a:lstStyle/>
            <a:p>
              <a:r>
                <a:rPr lang="fr-FR" altLang="zh-CN" dirty="0">
                  <a:latin typeface="黑体" panose="02010609060101010101" pitchFamily="49" charset="-122"/>
                  <a:ea typeface="黑体" panose="02010609060101010101" pitchFamily="49" charset="-122"/>
                </a:rPr>
                <a:t>MOS</a:t>
              </a:r>
              <a:r>
                <a:rPr lang="zh-CN" altLang="en-US" dirty="0">
                  <a:latin typeface="黑体" panose="02010609060101010101" pitchFamily="49" charset="-122"/>
                  <a:ea typeface="黑体" panose="02010609060101010101" pitchFamily="49" charset="-122"/>
                </a:rPr>
                <a:t>器件物理和器件模型</a:t>
              </a:r>
            </a:p>
          </p:txBody>
        </p:sp>
      </p:grpSp>
      <p:grpSp>
        <p:nvGrpSpPr>
          <p:cNvPr id="76" name="组合 75">
            <a:extLst>
              <a:ext uri="{FF2B5EF4-FFF2-40B4-BE49-F238E27FC236}">
                <a16:creationId xmlns:a16="http://schemas.microsoft.com/office/drawing/2014/main" id="{3C57D875-EC18-4A5E-97F4-A13EA1D7D7CA}"/>
              </a:ext>
            </a:extLst>
          </p:cNvPr>
          <p:cNvGrpSpPr/>
          <p:nvPr/>
        </p:nvGrpSpPr>
        <p:grpSpPr>
          <a:xfrm>
            <a:off x="6408219" y="2758514"/>
            <a:ext cx="2808407" cy="566655"/>
            <a:chOff x="1047750" y="5461110"/>
            <a:chExt cx="3744542" cy="755540"/>
          </a:xfrm>
        </p:grpSpPr>
        <p:sp>
          <p:nvSpPr>
            <p:cNvPr id="77" name="椭圆 76">
              <a:extLst>
                <a:ext uri="{FF2B5EF4-FFF2-40B4-BE49-F238E27FC236}">
                  <a16:creationId xmlns:a16="http://schemas.microsoft.com/office/drawing/2014/main" id="{273B7B88-0848-F1A6-CD68-323C044E97E7}"/>
                </a:ext>
              </a:extLst>
            </p:cNvPr>
            <p:cNvSpPr/>
            <p:nvPr/>
          </p:nvSpPr>
          <p:spPr>
            <a:xfrm>
              <a:off x="1047750" y="5461110"/>
              <a:ext cx="755540" cy="755540"/>
            </a:xfrm>
            <a:prstGeom prst="ellipse">
              <a:avLst/>
            </a:prstGeom>
            <a:solidFill>
              <a:srgbClr val="B531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78" name="文本框 77">
              <a:extLst>
                <a:ext uri="{FF2B5EF4-FFF2-40B4-BE49-F238E27FC236}">
                  <a16:creationId xmlns:a16="http://schemas.microsoft.com/office/drawing/2014/main" id="{C227B8A9-8523-4762-63EF-85FDB1346D25}"/>
                </a:ext>
              </a:extLst>
            </p:cNvPr>
            <p:cNvSpPr txBox="1"/>
            <p:nvPr/>
          </p:nvSpPr>
          <p:spPr>
            <a:xfrm>
              <a:off x="1166441" y="5608049"/>
              <a:ext cx="518160" cy="492442"/>
            </a:xfrm>
            <a:prstGeom prst="rect">
              <a:avLst/>
            </a:prstGeom>
            <a:noFill/>
          </p:spPr>
          <p:txBody>
            <a:bodyPr wrap="square" rtlCol="0">
              <a:spAutoFit/>
            </a:bodyPr>
            <a:lstStyle/>
            <a:p>
              <a:pPr algn="ctr"/>
              <a:r>
                <a:rPr lang="en-US" altLang="zh-CN" dirty="0">
                  <a:solidFill>
                    <a:schemeClr val="bg1"/>
                  </a:solidFill>
                  <a:latin typeface="黑体" panose="02010609060101010101" pitchFamily="49" charset="-122"/>
                  <a:ea typeface="黑体" panose="02010609060101010101" pitchFamily="49" charset="-122"/>
                </a:rPr>
                <a:t>3</a:t>
              </a:r>
              <a:endParaRPr lang="zh-CN" altLang="en-US" dirty="0">
                <a:solidFill>
                  <a:schemeClr val="bg1"/>
                </a:solidFill>
                <a:latin typeface="黑体" panose="02010609060101010101" pitchFamily="49" charset="-122"/>
                <a:ea typeface="黑体" panose="02010609060101010101" pitchFamily="49" charset="-122"/>
              </a:endParaRPr>
            </a:p>
          </p:txBody>
        </p:sp>
        <p:sp>
          <p:nvSpPr>
            <p:cNvPr id="79" name="文本框 78">
              <a:extLst>
                <a:ext uri="{FF2B5EF4-FFF2-40B4-BE49-F238E27FC236}">
                  <a16:creationId xmlns:a16="http://schemas.microsoft.com/office/drawing/2014/main" id="{F598696F-A220-9F0F-11EE-DC75C4A0270F}"/>
                </a:ext>
              </a:extLst>
            </p:cNvPr>
            <p:cNvSpPr txBox="1"/>
            <p:nvPr/>
          </p:nvSpPr>
          <p:spPr>
            <a:xfrm>
              <a:off x="1921981" y="5502931"/>
              <a:ext cx="2870311" cy="49244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单极放大器</a:t>
              </a:r>
            </a:p>
          </p:txBody>
        </p:sp>
      </p:grpSp>
      <p:grpSp>
        <p:nvGrpSpPr>
          <p:cNvPr id="81" name="组合 80">
            <a:extLst>
              <a:ext uri="{FF2B5EF4-FFF2-40B4-BE49-F238E27FC236}">
                <a16:creationId xmlns:a16="http://schemas.microsoft.com/office/drawing/2014/main" id="{7C0514E0-800F-9686-0AF4-449E698D87A6}"/>
              </a:ext>
            </a:extLst>
          </p:cNvPr>
          <p:cNvGrpSpPr/>
          <p:nvPr/>
        </p:nvGrpSpPr>
        <p:grpSpPr>
          <a:xfrm>
            <a:off x="286064" y="3820454"/>
            <a:ext cx="2808407" cy="566655"/>
            <a:chOff x="6817179" y="5495871"/>
            <a:chExt cx="3744542" cy="755540"/>
          </a:xfrm>
        </p:grpSpPr>
        <p:sp>
          <p:nvSpPr>
            <p:cNvPr id="82" name="椭圆 81">
              <a:extLst>
                <a:ext uri="{FF2B5EF4-FFF2-40B4-BE49-F238E27FC236}">
                  <a16:creationId xmlns:a16="http://schemas.microsoft.com/office/drawing/2014/main" id="{B9AB947F-421F-217D-FC0A-82099FACCBBC}"/>
                </a:ext>
              </a:extLst>
            </p:cNvPr>
            <p:cNvSpPr/>
            <p:nvPr/>
          </p:nvSpPr>
          <p:spPr>
            <a:xfrm>
              <a:off x="6817179" y="5495871"/>
              <a:ext cx="755540" cy="755540"/>
            </a:xfrm>
            <a:prstGeom prst="ellipse">
              <a:avLst/>
            </a:prstGeom>
            <a:solidFill>
              <a:srgbClr val="B531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83" name="文本框 82">
              <a:extLst>
                <a:ext uri="{FF2B5EF4-FFF2-40B4-BE49-F238E27FC236}">
                  <a16:creationId xmlns:a16="http://schemas.microsoft.com/office/drawing/2014/main" id="{5FD870BB-7D30-24B3-B768-DE17A8DF2980}"/>
                </a:ext>
              </a:extLst>
            </p:cNvPr>
            <p:cNvSpPr txBox="1"/>
            <p:nvPr/>
          </p:nvSpPr>
          <p:spPr>
            <a:xfrm>
              <a:off x="6935870" y="5642810"/>
              <a:ext cx="518160" cy="492442"/>
            </a:xfrm>
            <a:prstGeom prst="rect">
              <a:avLst/>
            </a:prstGeom>
            <a:noFill/>
          </p:spPr>
          <p:txBody>
            <a:bodyPr wrap="square" rtlCol="0">
              <a:spAutoFit/>
            </a:bodyPr>
            <a:lstStyle/>
            <a:p>
              <a:pPr algn="ctr"/>
              <a:r>
                <a:rPr lang="en-US" altLang="zh-CN" dirty="0">
                  <a:solidFill>
                    <a:schemeClr val="bg1"/>
                  </a:solidFill>
                  <a:latin typeface="黑体" panose="02010609060101010101" pitchFamily="49" charset="-122"/>
                  <a:ea typeface="黑体" panose="02010609060101010101" pitchFamily="49" charset="-122"/>
                </a:rPr>
                <a:t>4</a:t>
              </a:r>
              <a:endParaRPr lang="zh-CN" altLang="en-US" dirty="0">
                <a:solidFill>
                  <a:schemeClr val="bg1"/>
                </a:solidFill>
                <a:latin typeface="黑体" panose="02010609060101010101" pitchFamily="49" charset="-122"/>
                <a:ea typeface="黑体" panose="02010609060101010101" pitchFamily="49" charset="-122"/>
              </a:endParaRPr>
            </a:p>
          </p:txBody>
        </p:sp>
        <p:sp>
          <p:nvSpPr>
            <p:cNvPr id="84" name="文本框 83">
              <a:extLst>
                <a:ext uri="{FF2B5EF4-FFF2-40B4-BE49-F238E27FC236}">
                  <a16:creationId xmlns:a16="http://schemas.microsoft.com/office/drawing/2014/main" id="{F0EA1578-B9D6-5AB6-E7C4-79A107540BB8}"/>
                </a:ext>
              </a:extLst>
            </p:cNvPr>
            <p:cNvSpPr txBox="1"/>
            <p:nvPr/>
          </p:nvSpPr>
          <p:spPr>
            <a:xfrm>
              <a:off x="7691410" y="5537692"/>
              <a:ext cx="2870311" cy="49244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差动放大器</a:t>
              </a:r>
            </a:p>
          </p:txBody>
        </p:sp>
      </p:grpSp>
      <p:grpSp>
        <p:nvGrpSpPr>
          <p:cNvPr id="87" name="组合 86">
            <a:extLst>
              <a:ext uri="{FF2B5EF4-FFF2-40B4-BE49-F238E27FC236}">
                <a16:creationId xmlns:a16="http://schemas.microsoft.com/office/drawing/2014/main" id="{5F3D556C-BCD4-042C-AEB5-E12DCFC8C5DC}"/>
              </a:ext>
            </a:extLst>
          </p:cNvPr>
          <p:cNvGrpSpPr/>
          <p:nvPr/>
        </p:nvGrpSpPr>
        <p:grpSpPr>
          <a:xfrm>
            <a:off x="6408220" y="4929866"/>
            <a:ext cx="2808407" cy="566655"/>
            <a:chOff x="6817179" y="5495871"/>
            <a:chExt cx="3744542" cy="755540"/>
          </a:xfrm>
        </p:grpSpPr>
        <p:sp>
          <p:nvSpPr>
            <p:cNvPr id="88" name="椭圆 87">
              <a:extLst>
                <a:ext uri="{FF2B5EF4-FFF2-40B4-BE49-F238E27FC236}">
                  <a16:creationId xmlns:a16="http://schemas.microsoft.com/office/drawing/2014/main" id="{FF1934FE-CF84-F2C1-C4AC-1F98342DA75E}"/>
                </a:ext>
              </a:extLst>
            </p:cNvPr>
            <p:cNvSpPr/>
            <p:nvPr/>
          </p:nvSpPr>
          <p:spPr>
            <a:xfrm>
              <a:off x="6817179" y="5495871"/>
              <a:ext cx="755540" cy="755540"/>
            </a:xfrm>
            <a:prstGeom prst="ellipse">
              <a:avLst/>
            </a:prstGeom>
            <a:solidFill>
              <a:srgbClr val="B531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9" name="文本框 88">
              <a:extLst>
                <a:ext uri="{FF2B5EF4-FFF2-40B4-BE49-F238E27FC236}">
                  <a16:creationId xmlns:a16="http://schemas.microsoft.com/office/drawing/2014/main" id="{CD3E6F24-7D76-5E12-9A48-94581A6C3BFC}"/>
                </a:ext>
              </a:extLst>
            </p:cNvPr>
            <p:cNvSpPr txBox="1"/>
            <p:nvPr/>
          </p:nvSpPr>
          <p:spPr>
            <a:xfrm>
              <a:off x="6935870" y="5642810"/>
              <a:ext cx="518160" cy="492442"/>
            </a:xfrm>
            <a:prstGeom prst="rect">
              <a:avLst/>
            </a:prstGeom>
            <a:noFill/>
          </p:spPr>
          <p:txBody>
            <a:bodyPr wrap="square" rtlCol="0">
              <a:spAutoFit/>
            </a:bodyPr>
            <a:lstStyle/>
            <a:p>
              <a:pPr algn="ctr"/>
              <a:r>
                <a:rPr lang="en-US" altLang="zh-CN" dirty="0">
                  <a:solidFill>
                    <a:schemeClr val="bg1"/>
                  </a:solidFill>
                </a:rPr>
                <a:t>9</a:t>
              </a:r>
              <a:endParaRPr lang="zh-CN" altLang="en-US" dirty="0">
                <a:solidFill>
                  <a:schemeClr val="bg1"/>
                </a:solidFill>
              </a:endParaRPr>
            </a:p>
          </p:txBody>
        </p:sp>
        <p:sp>
          <p:nvSpPr>
            <p:cNvPr id="90" name="文本框 89">
              <a:extLst>
                <a:ext uri="{FF2B5EF4-FFF2-40B4-BE49-F238E27FC236}">
                  <a16:creationId xmlns:a16="http://schemas.microsoft.com/office/drawing/2014/main" id="{FA3ED372-D8C8-99B0-E595-98E1B78A5314}"/>
                </a:ext>
              </a:extLst>
            </p:cNvPr>
            <p:cNvSpPr txBox="1"/>
            <p:nvPr/>
          </p:nvSpPr>
          <p:spPr>
            <a:xfrm>
              <a:off x="7691410" y="5537692"/>
              <a:ext cx="2870311" cy="49244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版图与封装</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噪声类型</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BB316912-A911-DF5A-16DA-9EA70A55469F}"/>
              </a:ext>
            </a:extLst>
          </p:cNvPr>
          <p:cNvSpPr txBox="1"/>
          <p:nvPr/>
        </p:nvSpPr>
        <p:spPr>
          <a:xfrm>
            <a:off x="193852" y="756720"/>
            <a:ext cx="8642909" cy="1576714"/>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 闪烁噪声</a:t>
            </a:r>
          </a:p>
          <a:p>
            <a:pPr marL="0" indent="457200" algn="l" rtl="0" eaLnBrk="0" fontAlgn="t" latinLnBrk="0" hangingPunct="1">
              <a:lnSpc>
                <a:spcPct val="143000"/>
              </a:lnSpc>
              <a:spcBef>
                <a:spcPts val="0"/>
              </a:spcBef>
              <a:spcAft>
                <a:spcPts val="0"/>
              </a:spcAf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例</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4</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：从</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1kHz </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到</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1MHz </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的频带内，计算</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NMOS</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电流源的漏电流热噪</a:t>
            </a:r>
          </a:p>
          <a:p>
            <a:pPr marL="0" algn="l" rtl="0" eaLnBrk="0" fontAlgn="t" latinLnBrk="0" hangingPunct="1">
              <a:lnSpc>
                <a:spcPct val="143000"/>
              </a:lnSpc>
              <a:spcBef>
                <a:spcPts val="0"/>
              </a:spcBef>
              <a:spcAft>
                <a:spcPts val="0"/>
              </a:spcAf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声和</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1/f </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噪声。</a:t>
            </a: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p:sp>
        <p:nvSpPr>
          <p:cNvPr id="5" name="文本框 4">
            <a:extLst>
              <a:ext uri="{FF2B5EF4-FFF2-40B4-BE49-F238E27FC236}">
                <a16:creationId xmlns:a16="http://schemas.microsoft.com/office/drawing/2014/main" id="{9A823CF0-BB5F-6E33-A6B1-913F0F9F3EC6}"/>
              </a:ext>
            </a:extLst>
          </p:cNvPr>
          <p:cNvSpPr txBox="1"/>
          <p:nvPr/>
        </p:nvSpPr>
        <p:spPr>
          <a:xfrm>
            <a:off x="488288" y="2333434"/>
            <a:ext cx="4572000" cy="532453"/>
          </a:xfrm>
          <a:prstGeom prst="rect">
            <a:avLst/>
          </a:prstGeom>
          <a:noFill/>
        </p:spPr>
        <p:txBody>
          <a:bodyPr wrap="square">
            <a:spAutoFit/>
          </a:bodyPr>
          <a:lstStyle/>
          <a:p>
            <a:pPr marL="0" indent="457200" algn="l" rtl="0" eaLnBrk="0" fontAlgn="t" latinLnBrk="0" hangingPunct="1">
              <a:lnSpc>
                <a:spcPct val="143000"/>
              </a:lnSpc>
              <a:spcBef>
                <a:spcPts val="0"/>
              </a:spcBef>
              <a:spcAft>
                <a:spcPts val="0"/>
              </a:spcAf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热噪声：</a:t>
            </a:r>
            <a:endParaRPr lang="zh-CN" altLang="en-US" sz="2000" dirty="0"/>
          </a:p>
        </p:txBody>
      </p:sp>
      <p:sp>
        <p:nvSpPr>
          <p:cNvPr id="6" name="文本框 5">
            <a:extLst>
              <a:ext uri="{FF2B5EF4-FFF2-40B4-BE49-F238E27FC236}">
                <a16:creationId xmlns:a16="http://schemas.microsoft.com/office/drawing/2014/main" id="{66878160-ED81-147B-AED8-8EE671F8CB7D}"/>
              </a:ext>
            </a:extLst>
          </p:cNvPr>
          <p:cNvSpPr txBox="1"/>
          <p:nvPr/>
        </p:nvSpPr>
        <p:spPr>
          <a:xfrm>
            <a:off x="301750" y="3625655"/>
            <a:ext cx="4572000" cy="532453"/>
          </a:xfrm>
          <a:prstGeom prst="rect">
            <a:avLst/>
          </a:prstGeom>
          <a:noFill/>
        </p:spPr>
        <p:txBody>
          <a:bodyPr wrap="square">
            <a:spAutoFit/>
          </a:bodyPr>
          <a:lstStyle/>
          <a:p>
            <a:pPr marL="0" indent="457200" algn="l" rtl="0" eaLnBrk="0" fontAlgn="t" latinLnBrk="0" hangingPunct="1">
              <a:lnSpc>
                <a:spcPct val="143000"/>
              </a:lnSpc>
              <a:spcBef>
                <a:spcPts val="0"/>
              </a:spcBef>
              <a:spcAft>
                <a:spcPts val="0"/>
              </a:spcAft>
            </a:pP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1/f </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噪声：</a:t>
            </a:r>
            <a:endParaRPr lang="zh-CN" altLang="en-US" sz="2000" dirty="0"/>
          </a:p>
        </p:txBody>
      </p:sp>
      <p:pic>
        <p:nvPicPr>
          <p:cNvPr id="8" name="picture 496">
            <a:extLst>
              <a:ext uri="{FF2B5EF4-FFF2-40B4-BE49-F238E27FC236}">
                <a16:creationId xmlns:a16="http://schemas.microsoft.com/office/drawing/2014/main" id="{CA1B2D9A-B9D5-457D-EB45-4842D09C6B02}"/>
              </a:ext>
            </a:extLst>
          </p:cNvPr>
          <p:cNvPicPr>
            <a:picLocks noChangeAspect="1"/>
          </p:cNvPicPr>
          <p:nvPr/>
        </p:nvPicPr>
        <p:blipFill>
          <a:blip r:embed="rId3"/>
          <a:stretch>
            <a:fillRect/>
          </a:stretch>
        </p:blipFill>
        <p:spPr>
          <a:xfrm rot="21600000">
            <a:off x="2536544" y="2512409"/>
            <a:ext cx="1517638" cy="444487"/>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3660A94-0432-4549-6770-1312DBB69F32}"/>
                  </a:ext>
                </a:extLst>
              </p:cNvPr>
              <p:cNvSpPr txBox="1"/>
              <p:nvPr/>
            </p:nvSpPr>
            <p:spPr>
              <a:xfrm>
                <a:off x="2382925" y="3909586"/>
                <a:ext cx="1637307" cy="632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sSubSup>
                            <m:sSubSupPr>
                              <m:ctrlPr>
                                <a:rPr lang="zh-CN" altLang="en-US" sz="2000" i="1" smtClean="0">
                                  <a:solidFill>
                                    <a:schemeClr val="tx1"/>
                                  </a:solidFill>
                                  <a:latin typeface="Cambria Math" panose="02040503050406030204" pitchFamily="18" charset="0"/>
                                </a:rPr>
                              </m:ctrlPr>
                            </m:sSubSupPr>
                            <m:e>
                              <m:r>
                                <a:rPr lang="zh-CN" altLang="en-US" sz="2000" i="1" smtClean="0">
                                  <a:solidFill>
                                    <a:schemeClr val="tx1"/>
                                  </a:solidFill>
                                  <a:latin typeface="Cambria Math" panose="02040503050406030204" pitchFamily="18" charset="0"/>
                                </a:rPr>
                                <m:t>𝑉</m:t>
                              </m:r>
                            </m:e>
                            <m:sub>
                              <m:r>
                                <a:rPr lang="zh-CN" altLang="en-US" sz="2000" i="1" smtClean="0">
                                  <a:solidFill>
                                    <a:schemeClr val="tx1"/>
                                  </a:solidFill>
                                  <a:latin typeface="Cambria Math" panose="02040503050406030204" pitchFamily="18" charset="0"/>
                                </a:rPr>
                                <m:t>𝑛</m:t>
                              </m:r>
                            </m:sub>
                            <m:sup>
                              <m:r>
                                <a:rPr lang="zh-CN" altLang="en-US" sz="2000" i="1" smtClean="0">
                                  <a:solidFill>
                                    <a:schemeClr val="tx1"/>
                                  </a:solidFill>
                                  <a:latin typeface="Cambria Math" panose="02040503050406030204" pitchFamily="18" charset="0"/>
                                </a:rPr>
                                <m:t>2</m:t>
                              </m:r>
                            </m:sup>
                          </m:sSubSup>
                        </m:e>
                      </m:acc>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𝐾</m:t>
                          </m:r>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𝐶</m:t>
                              </m:r>
                            </m:e>
                            <m:sub>
                              <m:r>
                                <a:rPr lang="en-US" altLang="zh-CN" sz="2000" b="0" i="1" smtClean="0">
                                  <a:solidFill>
                                    <a:schemeClr val="tx1"/>
                                  </a:solidFill>
                                  <a:latin typeface="Cambria Math" panose="02040503050406030204" pitchFamily="18" charset="0"/>
                                </a:rPr>
                                <m:t>𝑜𝑥</m:t>
                              </m:r>
                            </m:sub>
                          </m:sSub>
                          <m:r>
                            <a:rPr lang="en-US" altLang="zh-CN" sz="2000" b="0" i="1" smtClean="0">
                              <a:solidFill>
                                <a:schemeClr val="tx1"/>
                              </a:solidFill>
                              <a:latin typeface="Cambria Math" panose="02040503050406030204" pitchFamily="18" charset="0"/>
                            </a:rPr>
                            <m:t>𝑊𝐿</m:t>
                          </m:r>
                        </m:den>
                      </m:f>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1</m:t>
                          </m:r>
                        </m:num>
                        <m:den>
                          <m:r>
                            <a:rPr lang="en-US" altLang="zh-CN" sz="2000" b="0" i="1" smtClean="0">
                              <a:solidFill>
                                <a:schemeClr val="tx1"/>
                              </a:solidFill>
                              <a:latin typeface="Cambria Math" panose="02040503050406030204" pitchFamily="18" charset="0"/>
                            </a:rPr>
                            <m:t>𝑓</m:t>
                          </m:r>
                        </m:den>
                      </m:f>
                    </m:oMath>
                  </m:oMathPara>
                </a14:m>
                <a:endParaRPr lang="zh-CN" altLang="en-US" sz="2000" dirty="0">
                  <a:solidFill>
                    <a:schemeClr val="tx1"/>
                  </a:solidFill>
                </a:endParaRPr>
              </a:p>
            </p:txBody>
          </p:sp>
        </mc:Choice>
        <mc:Fallback xmlns="">
          <p:sp>
            <p:nvSpPr>
              <p:cNvPr id="10" name="文本框 9">
                <a:extLst>
                  <a:ext uri="{FF2B5EF4-FFF2-40B4-BE49-F238E27FC236}">
                    <a16:creationId xmlns:a16="http://schemas.microsoft.com/office/drawing/2014/main" id="{23660A94-0432-4549-6770-1312DBB69F32}"/>
                  </a:ext>
                </a:extLst>
              </p:cNvPr>
              <p:cNvSpPr txBox="1">
                <a:spLocks noRot="1" noChangeAspect="1" noMove="1" noResize="1" noEditPoints="1" noAdjustHandles="1" noChangeArrowheads="1" noChangeShapeType="1" noTextEdit="1"/>
              </p:cNvSpPr>
              <p:nvPr/>
            </p:nvSpPr>
            <p:spPr>
              <a:xfrm>
                <a:off x="2382925" y="3909586"/>
                <a:ext cx="1637307" cy="63216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512B3CE-9ACD-62C7-C01B-4A17CE5BAED6}"/>
                  </a:ext>
                </a:extLst>
              </p:cNvPr>
              <p:cNvSpPr txBox="1"/>
              <p:nvPr/>
            </p:nvSpPr>
            <p:spPr>
              <a:xfrm>
                <a:off x="2424986" y="4682948"/>
                <a:ext cx="2677528" cy="691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sSubSup>
                            <m:sSubSupPr>
                              <m:ctrlPr>
                                <a:rPr lang="zh-CN" altLang="en-US" sz="200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𝐼</m:t>
                              </m:r>
                            </m:e>
                            <m:sub>
                              <m:r>
                                <a:rPr lang="zh-CN" altLang="en-US" sz="2000" i="1" smtClean="0">
                                  <a:solidFill>
                                    <a:schemeClr val="tx1"/>
                                  </a:solidFill>
                                  <a:latin typeface="Cambria Math" panose="02040503050406030204" pitchFamily="18" charset="0"/>
                                </a:rPr>
                                <m:t>𝑛</m:t>
                              </m:r>
                            </m:sub>
                            <m:sup>
                              <m:r>
                                <a:rPr lang="zh-CN" altLang="en-US" sz="2000" i="1" smtClean="0">
                                  <a:solidFill>
                                    <a:schemeClr val="tx1"/>
                                  </a:solidFill>
                                  <a:latin typeface="Cambria Math" panose="02040503050406030204" pitchFamily="18" charset="0"/>
                                </a:rPr>
                                <m:t>2</m:t>
                              </m:r>
                            </m:sup>
                          </m:sSubSup>
                        </m:e>
                      </m:acc>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𝐾</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𝑔</m:t>
                              </m:r>
                            </m:e>
                            <m:sub>
                              <m:r>
                                <a:rPr lang="en-US" altLang="zh-CN" sz="2000" i="1">
                                  <a:latin typeface="Cambria Math" panose="02040503050406030204" pitchFamily="18" charset="0"/>
                                </a:rPr>
                                <m:t>𝑚</m:t>
                              </m:r>
                            </m:sub>
                            <m:sup>
                              <m:r>
                                <a:rPr lang="en-US" altLang="zh-CN" sz="2000" i="1">
                                  <a:latin typeface="Cambria Math" panose="02040503050406030204" pitchFamily="18" charset="0"/>
                                </a:rPr>
                                <m:t>2</m:t>
                              </m:r>
                            </m:sup>
                          </m:sSubSup>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𝐶</m:t>
                              </m:r>
                            </m:e>
                            <m:sub>
                              <m:r>
                                <a:rPr lang="en-US" altLang="zh-CN" sz="2000" b="0" i="1" smtClean="0">
                                  <a:solidFill>
                                    <a:schemeClr val="tx1"/>
                                  </a:solidFill>
                                  <a:latin typeface="Cambria Math" panose="02040503050406030204" pitchFamily="18" charset="0"/>
                                </a:rPr>
                                <m:t>𝑜𝑥</m:t>
                              </m:r>
                            </m:sub>
                          </m:sSub>
                          <m:r>
                            <a:rPr lang="en-US" altLang="zh-CN" sz="2000" b="0" i="1" smtClean="0">
                              <a:solidFill>
                                <a:schemeClr val="tx1"/>
                              </a:solidFill>
                              <a:latin typeface="Cambria Math" panose="02040503050406030204" pitchFamily="18" charset="0"/>
                            </a:rPr>
                            <m:t>𝑊𝐿</m:t>
                          </m:r>
                        </m:den>
                      </m:f>
                      <m:nary>
                        <m:naryPr>
                          <m:ctrlPr>
                            <a:rPr lang="en-US" altLang="zh-CN" sz="2000" b="0" i="1" smtClean="0">
                              <a:solidFill>
                                <a:schemeClr val="tx1"/>
                              </a:solidFill>
                              <a:latin typeface="Cambria Math" panose="02040503050406030204" pitchFamily="18" charset="0"/>
                            </a:rPr>
                          </m:ctrlPr>
                        </m:naryPr>
                        <m:sub>
                          <m:r>
                            <m:rPr>
                              <m:brk m:alnAt="23"/>
                            </m:rP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𝑘</m:t>
                          </m:r>
                          <m:r>
                            <a:rPr lang="en-US" altLang="zh-CN" sz="2000" b="0" i="1" smtClean="0">
                              <a:solidFill>
                                <a:schemeClr val="tx1"/>
                              </a:solidFill>
                              <a:latin typeface="Cambria Math" panose="02040503050406030204" pitchFamily="18" charset="0"/>
                            </a:rPr>
                            <m:t>𝐻𝑧</m:t>
                          </m:r>
                        </m:sub>
                        <m:sup>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𝑀𝐻𝑧</m:t>
                          </m:r>
                        </m:sup>
                        <m:e>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𝑓</m:t>
                              </m:r>
                            </m:den>
                          </m:f>
                          <m:r>
                            <a:rPr lang="en-US" altLang="zh-CN" sz="2000" b="0" i="1" smtClean="0">
                              <a:latin typeface="Cambria Math" panose="02040503050406030204" pitchFamily="18" charset="0"/>
                            </a:rPr>
                            <m:t>𝑑𝑓</m:t>
                          </m:r>
                        </m:e>
                      </m:nary>
                    </m:oMath>
                  </m:oMathPara>
                </a14:m>
                <a:endParaRPr lang="zh-CN" altLang="en-US" sz="2000" dirty="0">
                  <a:solidFill>
                    <a:schemeClr val="tx1"/>
                  </a:solidFill>
                </a:endParaRPr>
              </a:p>
            </p:txBody>
          </p:sp>
        </mc:Choice>
        <mc:Fallback xmlns="">
          <p:sp>
            <p:nvSpPr>
              <p:cNvPr id="15" name="文本框 14">
                <a:extLst>
                  <a:ext uri="{FF2B5EF4-FFF2-40B4-BE49-F238E27FC236}">
                    <a16:creationId xmlns:a16="http://schemas.microsoft.com/office/drawing/2014/main" id="{7512B3CE-9ACD-62C7-C01B-4A17CE5BAED6}"/>
                  </a:ext>
                </a:extLst>
              </p:cNvPr>
              <p:cNvSpPr txBox="1">
                <a:spLocks noRot="1" noChangeAspect="1" noMove="1" noResize="1" noEditPoints="1" noAdjustHandles="1" noChangeArrowheads="1" noChangeShapeType="1" noTextEdit="1"/>
              </p:cNvSpPr>
              <p:nvPr/>
            </p:nvSpPr>
            <p:spPr>
              <a:xfrm>
                <a:off x="2424986" y="4682948"/>
                <a:ext cx="2677528" cy="691984"/>
              </a:xfrm>
              <a:prstGeom prst="rect">
                <a:avLst/>
              </a:prstGeom>
              <a:blipFill>
                <a:blip r:embed="rId5"/>
                <a:stretch>
                  <a:fillRect/>
                </a:stretch>
              </a:blipFill>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5F6834A8-D540-EDDA-B394-8D10AF7C18B0}"/>
              </a:ext>
            </a:extLst>
          </p:cNvPr>
          <p:cNvGrpSpPr/>
          <p:nvPr/>
        </p:nvGrpSpPr>
        <p:grpSpPr>
          <a:xfrm>
            <a:off x="2290874" y="3137158"/>
            <a:ext cx="5814974" cy="457006"/>
            <a:chOff x="2290874" y="3137158"/>
            <a:chExt cx="5814974" cy="457006"/>
          </a:xfrm>
        </p:grpSpPr>
        <p:pic>
          <p:nvPicPr>
            <p:cNvPr id="14" name="picture 648">
              <a:extLst>
                <a:ext uri="{FF2B5EF4-FFF2-40B4-BE49-F238E27FC236}">
                  <a16:creationId xmlns:a16="http://schemas.microsoft.com/office/drawing/2014/main" id="{CB121B0B-9423-3D3A-4D4A-F68B9150D3E2}"/>
                </a:ext>
              </a:extLst>
            </p:cNvPr>
            <p:cNvPicPr>
              <a:picLocks noChangeAspect="1"/>
            </p:cNvPicPr>
            <p:nvPr/>
          </p:nvPicPr>
          <p:blipFill>
            <a:blip r:embed="rId6"/>
            <a:srcRect l="35115" t="-10714" b="1"/>
            <a:stretch/>
          </p:blipFill>
          <p:spPr>
            <a:xfrm rot="21600000">
              <a:off x="2448762" y="3137158"/>
              <a:ext cx="5657086" cy="457006"/>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E812935-3BAD-ABFA-015A-5C3FC0228998}"/>
                    </a:ext>
                  </a:extLst>
                </p:cNvPr>
                <p:cNvSpPr txBox="1"/>
                <p:nvPr/>
              </p:nvSpPr>
              <p:spPr>
                <a:xfrm>
                  <a:off x="2290874" y="3171763"/>
                  <a:ext cx="593752" cy="381708"/>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sSubSup>
                              <m:sSubSupPr>
                                <m:ctrlPr>
                                  <a:rPr lang="zh-CN" altLang="en-US" sz="200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𝐼</m:t>
                                </m:r>
                              </m:e>
                              <m:sub>
                                <m:r>
                                  <a:rPr lang="zh-CN" altLang="en-US" sz="2000" i="1" smtClean="0">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𝑡𝑜𝑡</m:t>
                                </m:r>
                              </m:sub>
                              <m:sup>
                                <m:r>
                                  <a:rPr lang="zh-CN" altLang="en-US" sz="2000" i="1" smtClean="0">
                                    <a:solidFill>
                                      <a:schemeClr val="tx1"/>
                                    </a:solidFill>
                                    <a:latin typeface="Cambria Math" panose="02040503050406030204" pitchFamily="18" charset="0"/>
                                  </a:rPr>
                                  <m:t>2</m:t>
                                </m:r>
                              </m:sup>
                            </m:sSubSup>
                          </m:e>
                        </m:acc>
                      </m:oMath>
                    </m:oMathPara>
                  </a14:m>
                  <a:endParaRPr lang="zh-CN" altLang="en-US" sz="2000" dirty="0">
                    <a:solidFill>
                      <a:schemeClr val="tx1"/>
                    </a:solidFill>
                  </a:endParaRPr>
                </a:p>
              </p:txBody>
            </p:sp>
          </mc:Choice>
          <mc:Fallback xmlns="">
            <p:sp>
              <p:nvSpPr>
                <p:cNvPr id="16" name="文本框 15">
                  <a:extLst>
                    <a:ext uri="{FF2B5EF4-FFF2-40B4-BE49-F238E27FC236}">
                      <a16:creationId xmlns:a16="http://schemas.microsoft.com/office/drawing/2014/main" id="{1E812935-3BAD-ABFA-015A-5C3FC0228998}"/>
                    </a:ext>
                  </a:extLst>
                </p:cNvPr>
                <p:cNvSpPr txBox="1">
                  <a:spLocks noRot="1" noChangeAspect="1" noMove="1" noResize="1" noEditPoints="1" noAdjustHandles="1" noChangeArrowheads="1" noChangeShapeType="1" noTextEdit="1"/>
                </p:cNvSpPr>
                <p:nvPr/>
              </p:nvSpPr>
              <p:spPr>
                <a:xfrm>
                  <a:off x="2290874" y="3171763"/>
                  <a:ext cx="593752" cy="381708"/>
                </a:xfrm>
                <a:prstGeom prst="rect">
                  <a:avLst/>
                </a:prstGeom>
                <a:blipFill>
                  <a:blip r:embed="rId7"/>
                  <a:stretch>
                    <a:fillRect l="-10309" r="-4124" b="-952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ACC6A23-2148-4FB9-4C21-AC15F1BCC479}"/>
                  </a:ext>
                </a:extLst>
              </p:cNvPr>
              <p:cNvSpPr txBox="1"/>
              <p:nvPr/>
            </p:nvSpPr>
            <p:spPr>
              <a:xfrm>
                <a:off x="2698022" y="5502145"/>
                <a:ext cx="3514552" cy="669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𝐾</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𝑔</m:t>
                              </m:r>
                            </m:e>
                            <m:sub>
                              <m:r>
                                <a:rPr lang="en-US" altLang="zh-CN" sz="2000" i="1">
                                  <a:latin typeface="Cambria Math" panose="02040503050406030204" pitchFamily="18" charset="0"/>
                                </a:rPr>
                                <m:t>𝑚</m:t>
                              </m:r>
                            </m:sub>
                            <m:sup>
                              <m:r>
                                <a:rPr lang="en-US" altLang="zh-CN" sz="2000" i="1">
                                  <a:latin typeface="Cambria Math" panose="02040503050406030204" pitchFamily="18" charset="0"/>
                                </a:rPr>
                                <m:t>2</m:t>
                              </m:r>
                            </m:sup>
                          </m:sSubSup>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𝐶</m:t>
                              </m:r>
                            </m:e>
                            <m:sub>
                              <m:r>
                                <a:rPr lang="en-US" altLang="zh-CN" sz="2000" b="0" i="1" smtClean="0">
                                  <a:solidFill>
                                    <a:schemeClr val="tx1"/>
                                  </a:solidFill>
                                  <a:latin typeface="Cambria Math" panose="02040503050406030204" pitchFamily="18" charset="0"/>
                                </a:rPr>
                                <m:t>𝑜𝑥</m:t>
                              </m:r>
                            </m:sub>
                          </m:sSub>
                          <m:r>
                            <a:rPr lang="en-US" altLang="zh-CN" sz="2000" b="0" i="1" smtClean="0">
                              <a:solidFill>
                                <a:schemeClr val="tx1"/>
                              </a:solidFill>
                              <a:latin typeface="Cambria Math" panose="02040503050406030204" pitchFamily="18" charset="0"/>
                            </a:rPr>
                            <m:t>𝑊𝐿</m:t>
                          </m:r>
                        </m:den>
                      </m:f>
                      <m:sSubSup>
                        <m:sSubSupPr>
                          <m:ctrlPr>
                            <a:rPr lang="en-US" altLang="zh-CN" sz="2000" b="0" i="1" smtClean="0">
                              <a:solidFill>
                                <a:schemeClr val="tx1"/>
                              </a:solidFill>
                              <a:latin typeface="Cambria Math" panose="02040503050406030204" pitchFamily="18" charset="0"/>
                            </a:rPr>
                          </m:ctrlPr>
                        </m:sSubSupPr>
                        <m:e>
                          <m:func>
                            <m:funcPr>
                              <m:ctrlPr>
                                <a:rPr lang="en-US" altLang="zh-CN" sz="2000" b="0" i="1" smtClean="0">
                                  <a:solidFill>
                                    <a:schemeClr val="tx1"/>
                                  </a:solidFill>
                                  <a:latin typeface="Cambria Math" panose="02040503050406030204" pitchFamily="18" charset="0"/>
                                </a:rPr>
                              </m:ctrlPr>
                            </m:funcPr>
                            <m:fName>
                              <m:r>
                                <m:rPr>
                                  <m:sty m:val="p"/>
                                </m:rPr>
                                <a:rPr lang="en-US" altLang="zh-CN" sz="2000" b="0" i="0" smtClean="0">
                                  <a:solidFill>
                                    <a:schemeClr val="tx1"/>
                                  </a:solidFill>
                                  <a:latin typeface="Cambria Math" panose="02040503050406030204" pitchFamily="18" charset="0"/>
                                </a:rPr>
                                <m:t>ln</m:t>
                              </m:r>
                            </m:fName>
                            <m:e>
                              <m:r>
                                <a:rPr lang="en-US" altLang="zh-CN" sz="2000" b="0" i="1" smtClean="0">
                                  <a:solidFill>
                                    <a:schemeClr val="tx1"/>
                                  </a:solidFill>
                                  <a:latin typeface="Cambria Math" panose="02040503050406030204" pitchFamily="18" charset="0"/>
                                </a:rPr>
                                <m:t>𝑓</m:t>
                              </m:r>
                            </m:e>
                          </m:func>
                          <m:r>
                            <a:rPr lang="en-US" altLang="zh-CN" sz="2000" b="0" i="1" smtClean="0">
                              <a:solidFill>
                                <a:schemeClr val="tx1"/>
                              </a:solidFill>
                              <a:latin typeface="Cambria Math" panose="02040503050406030204" pitchFamily="18" charset="0"/>
                            </a:rPr>
                            <m:t>|</m:t>
                          </m:r>
                        </m:e>
                        <m:sub>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𝑘𝐻𝑧</m:t>
                          </m:r>
                        </m:sub>
                        <m:sup>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𝑀𝐻𝑧</m:t>
                          </m:r>
                        </m:sup>
                      </m:sSubSup>
                      <m:r>
                        <a:rPr lang="en-US" altLang="zh-CN" sz="2000" b="0" i="1" smtClean="0">
                          <a:solidFill>
                            <a:schemeClr val="tx1"/>
                          </a:solidFill>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6.91</m:t>
                          </m:r>
                          <m:r>
                            <a:rPr lang="en-US" altLang="zh-CN" sz="2000" i="1">
                              <a:latin typeface="Cambria Math" panose="02040503050406030204" pitchFamily="18" charset="0"/>
                            </a:rPr>
                            <m:t>𝐾</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𝑔</m:t>
                              </m:r>
                            </m:e>
                            <m:sub>
                              <m:r>
                                <a:rPr lang="en-US" altLang="zh-CN" sz="2000" i="1">
                                  <a:latin typeface="Cambria Math" panose="02040503050406030204" pitchFamily="18" charset="0"/>
                                </a:rPr>
                                <m:t>𝑚</m:t>
                              </m:r>
                            </m:sub>
                            <m:sup>
                              <m:r>
                                <a:rPr lang="en-US" altLang="zh-CN" sz="2000" i="1">
                                  <a:latin typeface="Cambria Math" panose="02040503050406030204" pitchFamily="18" charset="0"/>
                                </a:rPr>
                                <m:t>2</m:t>
                              </m:r>
                            </m:sup>
                          </m:sSubSup>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𝐶</m:t>
                              </m:r>
                            </m:e>
                            <m:sub>
                              <m:r>
                                <a:rPr lang="en-US" altLang="zh-CN" sz="2000" i="1">
                                  <a:latin typeface="Cambria Math" panose="02040503050406030204" pitchFamily="18" charset="0"/>
                                </a:rPr>
                                <m:t>𝑜𝑥</m:t>
                              </m:r>
                            </m:sub>
                          </m:sSub>
                          <m:r>
                            <a:rPr lang="en-US" altLang="zh-CN" sz="2000" i="1">
                              <a:latin typeface="Cambria Math" panose="02040503050406030204" pitchFamily="18" charset="0"/>
                            </a:rPr>
                            <m:t>𝑊𝐿</m:t>
                          </m:r>
                        </m:den>
                      </m:f>
                    </m:oMath>
                  </m:oMathPara>
                </a14:m>
                <a:endParaRPr lang="zh-CN" altLang="en-US" sz="2000" dirty="0">
                  <a:solidFill>
                    <a:schemeClr val="tx1"/>
                  </a:solidFill>
                </a:endParaRPr>
              </a:p>
            </p:txBody>
          </p:sp>
        </mc:Choice>
        <mc:Fallback xmlns="">
          <p:sp>
            <p:nvSpPr>
              <p:cNvPr id="18" name="文本框 17">
                <a:extLst>
                  <a:ext uri="{FF2B5EF4-FFF2-40B4-BE49-F238E27FC236}">
                    <a16:creationId xmlns:a16="http://schemas.microsoft.com/office/drawing/2014/main" id="{7ACC6A23-2148-4FB9-4C21-AC15F1BCC479}"/>
                  </a:ext>
                </a:extLst>
              </p:cNvPr>
              <p:cNvSpPr txBox="1">
                <a:spLocks noRot="1" noChangeAspect="1" noMove="1" noResize="1" noEditPoints="1" noAdjustHandles="1" noChangeArrowheads="1" noChangeShapeType="1" noTextEdit="1"/>
              </p:cNvSpPr>
              <p:nvPr/>
            </p:nvSpPr>
            <p:spPr>
              <a:xfrm>
                <a:off x="2698022" y="5502145"/>
                <a:ext cx="3514552" cy="66947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513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噪声类型</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a:extLst>
              <a:ext uri="{FF2B5EF4-FFF2-40B4-BE49-F238E27FC236}">
                <a16:creationId xmlns:a16="http://schemas.microsoft.com/office/drawing/2014/main" id="{BB316912-A911-DF5A-16DA-9EA70A55469F}"/>
              </a:ext>
            </a:extLst>
          </p:cNvPr>
          <p:cNvSpPr txBox="1"/>
          <p:nvPr/>
        </p:nvSpPr>
        <p:spPr>
          <a:xfrm>
            <a:off x="193853" y="756720"/>
            <a:ext cx="6682436" cy="1136593"/>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3</a:t>
            </a:r>
            <a:r>
              <a:rPr lang="zh-CN" altLang="en-US" sz="2400" kern="0" spc="70" dirty="0">
                <a:solidFill>
                  <a:srgbClr val="0070C0"/>
                </a:solidFill>
                <a:latin typeface="微软雅黑" panose="020B0503020204020204" pitchFamily="34" charset="-122"/>
                <a:ea typeface="微软雅黑" panose="020B0503020204020204" pitchFamily="34" charset="-122"/>
              </a:rPr>
              <a:t>、 转角频率</a:t>
            </a:r>
          </a:p>
          <a:p>
            <a:pPr marL="0" indent="457200" algn="l" rtl="0" eaLnBrk="0" fontAlgn="t" latinLnBrk="0" hangingPunct="1">
              <a:lnSpc>
                <a:spcPct val="143000"/>
              </a:lnSpc>
              <a:spcBef>
                <a:spcPts val="0"/>
              </a:spcBef>
              <a:spcAft>
                <a:spcPts val="0"/>
              </a:spcAf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热噪声谱和</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1/f</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噪声谱的交点频率，称为转角频率</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fc</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a:t>
            </a: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p:pic>
        <p:nvPicPr>
          <p:cNvPr id="2" name="picture 682">
            <a:extLst>
              <a:ext uri="{FF2B5EF4-FFF2-40B4-BE49-F238E27FC236}">
                <a16:creationId xmlns:a16="http://schemas.microsoft.com/office/drawing/2014/main" id="{7B814CE4-EA52-FA31-836D-F504BD589A4E}"/>
              </a:ext>
            </a:extLst>
          </p:cNvPr>
          <p:cNvPicPr>
            <a:picLocks noChangeAspect="1"/>
          </p:cNvPicPr>
          <p:nvPr/>
        </p:nvPicPr>
        <p:blipFill>
          <a:blip r:embed="rId3"/>
          <a:stretch>
            <a:fillRect/>
          </a:stretch>
        </p:blipFill>
        <p:spPr>
          <a:xfrm rot="21600000">
            <a:off x="961106" y="4913772"/>
            <a:ext cx="3187690" cy="635063"/>
          </a:xfrm>
          <a:prstGeom prst="rect">
            <a:avLst/>
          </a:prstGeom>
        </p:spPr>
      </p:pic>
      <p:pic>
        <p:nvPicPr>
          <p:cNvPr id="4" name="picture 686">
            <a:extLst>
              <a:ext uri="{FF2B5EF4-FFF2-40B4-BE49-F238E27FC236}">
                <a16:creationId xmlns:a16="http://schemas.microsoft.com/office/drawing/2014/main" id="{0D5DE09D-AD07-2ED6-9F05-2FC26A765B17}"/>
              </a:ext>
            </a:extLst>
          </p:cNvPr>
          <p:cNvPicPr>
            <a:picLocks noChangeAspect="1"/>
          </p:cNvPicPr>
          <p:nvPr/>
        </p:nvPicPr>
        <p:blipFill>
          <a:blip r:embed="rId4"/>
          <a:stretch>
            <a:fillRect/>
          </a:stretch>
        </p:blipFill>
        <p:spPr>
          <a:xfrm rot="21600000">
            <a:off x="4495012" y="4885885"/>
            <a:ext cx="2381277" cy="654027"/>
          </a:xfrm>
          <a:prstGeom prst="rect">
            <a:avLst/>
          </a:prstGeom>
        </p:spPr>
      </p:pic>
      <p:pic>
        <p:nvPicPr>
          <p:cNvPr id="9" name="图片 8">
            <a:extLst>
              <a:ext uri="{FF2B5EF4-FFF2-40B4-BE49-F238E27FC236}">
                <a16:creationId xmlns:a16="http://schemas.microsoft.com/office/drawing/2014/main" id="{32F5532D-C570-CAC5-A9C0-2648CA1EA9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9461" y="2061765"/>
            <a:ext cx="4324572" cy="2305168"/>
          </a:xfrm>
          <a:prstGeom prst="rect">
            <a:avLst/>
          </a:prstGeom>
        </p:spPr>
      </p:pic>
    </p:spTree>
    <p:extLst>
      <p:ext uri="{BB962C8B-B14F-4D97-AF65-F5344CB8AC3E}">
        <p14:creationId xmlns:p14="http://schemas.microsoft.com/office/powerpoint/2010/main" val="3084117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电路中的噪声表示</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5DD45B3C-815A-95DE-FEA7-9EBBC733B5EF}"/>
              </a:ext>
            </a:extLst>
          </p:cNvPr>
          <p:cNvSpPr txBox="1"/>
          <p:nvPr/>
        </p:nvSpPr>
        <p:spPr>
          <a:xfrm>
            <a:off x="193853" y="756720"/>
            <a:ext cx="8247888" cy="5097678"/>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 输出噪声</a:t>
            </a:r>
          </a:p>
          <a:p>
            <a:pPr marL="0" indent="457200" algn="l" rtl="0" eaLnBrk="0" fontAlgn="t" latinLnBrk="0" hangingPunct="1">
              <a:lnSpc>
                <a:spcPct val="143000"/>
              </a:lnSpc>
              <a:spcBef>
                <a:spcPts val="0"/>
              </a:spcBef>
              <a:spcAft>
                <a:spcPts val="0"/>
              </a:spcAft>
            </a:pP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marL="0" indent="457200" algn="l" rtl="0" eaLnBrk="0" fontAlgn="t" latinLnBrk="0" hangingPunct="1">
              <a:lnSpc>
                <a:spcPct val="143000"/>
              </a:lnSpc>
              <a:spcBef>
                <a:spcPts val="0"/>
              </a:spcBef>
              <a:spcAft>
                <a:spcPts val="0"/>
              </a:spcAft>
            </a:pP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marL="0" indent="457200" algn="l" rtl="0" eaLnBrk="0" fontAlgn="t" latinLnBrk="0" hangingPunct="1">
              <a:lnSpc>
                <a:spcPct val="143000"/>
              </a:lnSpc>
              <a:spcBef>
                <a:spcPts val="0"/>
              </a:spcBef>
              <a:spcAft>
                <a:spcPts val="0"/>
              </a:spcAft>
            </a:pP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marL="0" indent="457200" algn="l" rtl="0" eaLnBrk="0" fontAlgn="t" latinLnBrk="0" hangingPunct="1">
              <a:lnSpc>
                <a:spcPct val="143000"/>
              </a:lnSpc>
              <a:spcBef>
                <a:spcPts val="0"/>
              </a:spcBef>
              <a:spcAft>
                <a:spcPts val="0"/>
              </a:spcAft>
            </a:pP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marL="0" indent="457200" algn="l" rtl="0" eaLnBrk="0" fontAlgn="t" latinLnBrk="0" hangingPunct="1">
              <a:lnSpc>
                <a:spcPct val="143000"/>
              </a:lnSpc>
              <a:spcBef>
                <a:spcPts val="0"/>
              </a:spcBef>
              <a:spcAft>
                <a:spcPts val="0"/>
              </a:spcAft>
            </a:pP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marL="0" indent="457200" algn="l" rtl="0" eaLnBrk="0" fontAlgn="t" latinLnBrk="0" hangingPunct="1">
              <a:lnSpc>
                <a:spcPct val="143000"/>
              </a:lnSpc>
              <a:spcBef>
                <a:spcPts val="0"/>
              </a:spcBef>
              <a:spcAft>
                <a:spcPts val="0"/>
              </a:spcAft>
            </a:pP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marL="0" indent="457200" algn="l" rtl="0" eaLnBrk="0" fontAlgn="t" latinLnBrk="0" hangingPunct="1">
              <a:lnSpc>
                <a:spcPct val="143000"/>
              </a:lnSpc>
              <a:spcBef>
                <a:spcPts val="0"/>
              </a:spcBef>
              <a:spcAft>
                <a:spcPts val="0"/>
              </a:spcAf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将</a:t>
            </a:r>
            <a:r>
              <a:rPr lang="zh-CN" altLang="en-US" sz="2000" kern="0" spc="70" dirty="0">
                <a:solidFill>
                  <a:srgbClr val="FF0000"/>
                </a:solidFill>
                <a:latin typeface="微软雅黑" panose="020B0503020204020204" pitchFamily="34" charset="-122"/>
                <a:ea typeface="微软雅黑" panose="020B0503020204020204" pitchFamily="34" charset="-122"/>
              </a:rPr>
              <a:t>输入信号屏蔽</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，计算各种噪声源在输出端产生的总噪声。在实际的实验和仿真时也采取这样的方法计算噪声。由于大多噪声具有不相关的特性，可以简单的</a:t>
            </a:r>
            <a:r>
              <a:rPr lang="zh-CN" altLang="en-US" sz="2000" kern="0" spc="70" dirty="0">
                <a:solidFill>
                  <a:srgbClr val="FF0000"/>
                </a:solidFill>
                <a:latin typeface="微软雅黑" panose="020B0503020204020204" pitchFamily="34" charset="-122"/>
                <a:ea typeface="微软雅黑" panose="020B0503020204020204" pitchFamily="34" charset="-122"/>
              </a:rPr>
              <a:t>将输出噪声功率叠加得到总噪声</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，也可进一步得出输出噪声均方根电压。</a:t>
            </a:r>
          </a:p>
          <a:p>
            <a:pPr algn="l" rtl="0" eaLnBrk="0">
              <a:lnSpc>
                <a:spcPct val="113000"/>
              </a:lnSpc>
              <a:tabLst/>
            </a:pPr>
            <a:endParaRPr lang="zh-CN" altLang="en-US" sz="1000" dirty="0">
              <a:latin typeface="微软雅黑" panose="020B0503020204020204" pitchFamily="34" charset="-122"/>
              <a:ea typeface="微软雅黑" panose="020B0503020204020204" pitchFamily="34" charset="-122"/>
              <a:cs typeface="Arial"/>
            </a:endParaRPr>
          </a:p>
        </p:txBody>
      </p:sp>
      <p:pic>
        <p:nvPicPr>
          <p:cNvPr id="6" name="图片 5">
            <a:extLst>
              <a:ext uri="{FF2B5EF4-FFF2-40B4-BE49-F238E27FC236}">
                <a16:creationId xmlns:a16="http://schemas.microsoft.com/office/drawing/2014/main" id="{65D5CBE3-9D11-B765-201E-1F585FB2035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529017" y="1385768"/>
            <a:ext cx="5442230" cy="2184512"/>
          </a:xfrm>
          <a:prstGeom prst="rect">
            <a:avLst/>
          </a:prstGeom>
        </p:spPr>
      </p:pic>
    </p:spTree>
    <p:extLst>
      <p:ext uri="{BB962C8B-B14F-4D97-AF65-F5344CB8AC3E}">
        <p14:creationId xmlns:p14="http://schemas.microsoft.com/office/powerpoint/2010/main" val="2597254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电路中的噪声表示</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5DD45B3C-815A-95DE-FEA7-9EBBC733B5EF}"/>
              </a:ext>
            </a:extLst>
          </p:cNvPr>
          <p:cNvSpPr txBox="1"/>
          <p:nvPr/>
        </p:nvSpPr>
        <p:spPr>
          <a:xfrm>
            <a:off x="193853" y="756720"/>
            <a:ext cx="8247888" cy="975652"/>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 输出噪声</a:t>
            </a:r>
          </a:p>
          <a:p>
            <a:pPr marL="0" indent="457200" algn="l" rtl="0" eaLnBrk="0" fontAlgn="t" latinLnBrk="0" hangingPunct="1">
              <a:lnSpc>
                <a:spcPct val="143000"/>
              </a:lnSpc>
              <a:spcBef>
                <a:spcPts val="0"/>
              </a:spcBef>
              <a:spcAft>
                <a:spcPts val="0"/>
              </a:spcAf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例</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5</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：计算共源级电路的总输出噪声电压</a:t>
            </a:r>
            <a:endParaRPr lang="zh-CN" altLang="en-US" sz="1000" dirty="0">
              <a:latin typeface="微软雅黑" panose="020B0503020204020204" pitchFamily="34" charset="-122"/>
              <a:ea typeface="微软雅黑" panose="020B0503020204020204" pitchFamily="34" charset="-122"/>
              <a:cs typeface="Arial"/>
            </a:endParaRPr>
          </a:p>
        </p:txBody>
      </p:sp>
      <p:pic>
        <p:nvPicPr>
          <p:cNvPr id="8" name="图片 7">
            <a:extLst>
              <a:ext uri="{FF2B5EF4-FFF2-40B4-BE49-F238E27FC236}">
                <a16:creationId xmlns:a16="http://schemas.microsoft.com/office/drawing/2014/main" id="{43CB8213-3BB8-12F1-AB2E-A97276CA380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r="56084"/>
          <a:stretch/>
        </p:blipFill>
        <p:spPr>
          <a:xfrm>
            <a:off x="427938" y="1941588"/>
            <a:ext cx="3266237" cy="3170184"/>
          </a:xfrm>
          <a:prstGeom prst="rect">
            <a:avLst/>
          </a:prstGeom>
        </p:spPr>
      </p:pic>
      <p:pic>
        <p:nvPicPr>
          <p:cNvPr id="9" name="图片 8">
            <a:extLst>
              <a:ext uri="{FF2B5EF4-FFF2-40B4-BE49-F238E27FC236}">
                <a16:creationId xmlns:a16="http://schemas.microsoft.com/office/drawing/2014/main" id="{7BB5EC51-B932-158B-3EBD-AB003B918E1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l="48258" r="1017"/>
          <a:stretch/>
        </p:blipFill>
        <p:spPr>
          <a:xfrm>
            <a:off x="3942892" y="1732372"/>
            <a:ext cx="3642970" cy="3061201"/>
          </a:xfrm>
          <a:prstGeom prst="rect">
            <a:avLst/>
          </a:prstGeom>
        </p:spPr>
      </p:pic>
      <p:pic>
        <p:nvPicPr>
          <p:cNvPr id="14" name="图片 13">
            <a:extLst>
              <a:ext uri="{FF2B5EF4-FFF2-40B4-BE49-F238E27FC236}">
                <a16:creationId xmlns:a16="http://schemas.microsoft.com/office/drawing/2014/main" id="{C5DF716F-6700-A35C-890F-B0E60D8D286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479706" y="5111772"/>
            <a:ext cx="5804198" cy="749339"/>
          </a:xfrm>
          <a:prstGeom prst="rect">
            <a:avLst/>
          </a:prstGeom>
        </p:spPr>
      </p:pic>
    </p:spTree>
    <p:extLst>
      <p:ext uri="{BB962C8B-B14F-4D97-AF65-F5344CB8AC3E}">
        <p14:creationId xmlns:p14="http://schemas.microsoft.com/office/powerpoint/2010/main" val="103997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电路中的噪声表示</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5DD45B3C-815A-95DE-FEA7-9EBBC733B5EF}"/>
              </a:ext>
            </a:extLst>
          </p:cNvPr>
          <p:cNvSpPr txBox="1"/>
          <p:nvPr/>
        </p:nvSpPr>
        <p:spPr>
          <a:xfrm>
            <a:off x="193853" y="756720"/>
            <a:ext cx="8247888" cy="497957"/>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 输入参考噪声</a:t>
            </a:r>
          </a:p>
        </p:txBody>
      </p:sp>
      <p:pic>
        <p:nvPicPr>
          <p:cNvPr id="4" name="图片 3">
            <a:extLst>
              <a:ext uri="{FF2B5EF4-FFF2-40B4-BE49-F238E27FC236}">
                <a16:creationId xmlns:a16="http://schemas.microsoft.com/office/drawing/2014/main" id="{039C4A4E-D50A-9C78-2611-7E86F9901559}"/>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harpenSoften amount="500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452032" y="1400092"/>
            <a:ext cx="3486329" cy="2089257"/>
          </a:xfrm>
          <a:prstGeom prst="rect">
            <a:avLst/>
          </a:prstGeom>
        </p:spPr>
      </p:pic>
      <p:sp>
        <p:nvSpPr>
          <p:cNvPr id="5" name="文本框 4">
            <a:extLst>
              <a:ext uri="{FF2B5EF4-FFF2-40B4-BE49-F238E27FC236}">
                <a16:creationId xmlns:a16="http://schemas.microsoft.com/office/drawing/2014/main" id="{2952442C-EE51-8D04-AF1E-F18225245B8D}"/>
              </a:ext>
            </a:extLst>
          </p:cNvPr>
          <p:cNvSpPr txBox="1"/>
          <p:nvPr/>
        </p:nvSpPr>
        <p:spPr>
          <a:xfrm>
            <a:off x="4571998" y="1488118"/>
            <a:ext cx="4325430" cy="1538370"/>
          </a:xfrm>
          <a:prstGeom prst="rect">
            <a:avLst/>
          </a:prstGeom>
          <a:noFill/>
        </p:spPr>
        <p:txBody>
          <a:bodyPr wrap="square">
            <a:spAutoFit/>
          </a:bodyPr>
          <a:lstStyle/>
          <a:p>
            <a:pPr indent="457200" algn="just" eaLnBrk="0">
              <a:lnSpc>
                <a:spcPct val="120000"/>
              </a:lnSpc>
              <a:spcBef>
                <a:spcPts val="893"/>
              </a:spcBef>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如果将输出连接另外一个无噪声放大器，电路噪声被放大了，但同时有用的信号也会被放大，因此信噪比</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(SNR)</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不变。</a:t>
            </a:r>
            <a:endParaRPr lang="zh-CN" altLang="en-US" sz="1000" dirty="0">
              <a:latin typeface="微软雅黑" panose="020B0503020204020204" pitchFamily="34" charset="-122"/>
              <a:ea typeface="微软雅黑" panose="020B0503020204020204" pitchFamily="34" charset="-122"/>
              <a:cs typeface="Arial"/>
            </a:endParaRPr>
          </a:p>
        </p:txBody>
      </p:sp>
      <p:sp>
        <p:nvSpPr>
          <p:cNvPr id="6" name="文本框 5">
            <a:extLst>
              <a:ext uri="{FF2B5EF4-FFF2-40B4-BE49-F238E27FC236}">
                <a16:creationId xmlns:a16="http://schemas.microsoft.com/office/drawing/2014/main" id="{579414EE-8F07-A49E-CD26-7A60C341FB8B}"/>
              </a:ext>
            </a:extLst>
          </p:cNvPr>
          <p:cNvSpPr txBox="1"/>
          <p:nvPr/>
        </p:nvSpPr>
        <p:spPr>
          <a:xfrm>
            <a:off x="526985" y="3489349"/>
            <a:ext cx="8370443" cy="1051057"/>
          </a:xfrm>
          <a:prstGeom prst="rect">
            <a:avLst/>
          </a:prstGeom>
          <a:noFill/>
        </p:spPr>
        <p:txBody>
          <a:bodyPr wrap="square">
            <a:spAutoFit/>
          </a:bodyPr>
          <a:lstStyle/>
          <a:p>
            <a:pPr indent="457200" algn="just" eaLnBrk="0">
              <a:lnSpc>
                <a:spcPct val="120000"/>
              </a:lnSpc>
              <a:spcBef>
                <a:spcPts val="893"/>
              </a:spcBef>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为了比较不同电路中噪声对信号的影响程度，规定电路的输入参考噪声电压为输出总噪声电压除以增益。</a:t>
            </a:r>
          </a:p>
          <a:p>
            <a:pPr marL="0" indent="457200" algn="l" rtl="0" eaLnBrk="0" fontAlgn="t" latinLnBrk="0" hangingPunct="1">
              <a:lnSpc>
                <a:spcPct val="143000"/>
              </a:lnSpc>
              <a:spcBef>
                <a:spcPts val="0"/>
              </a:spcBef>
              <a:spcAft>
                <a:spcPts val="0"/>
              </a:spcAft>
            </a:pPr>
            <a:endParaRPr lang="zh-CN" altLang="en-US" sz="1000" dirty="0">
              <a:latin typeface="微软雅黑" panose="020B0503020204020204" pitchFamily="34" charset="-122"/>
              <a:ea typeface="微软雅黑" panose="020B0503020204020204" pitchFamily="34" charset="-122"/>
              <a:cs typeface="Arial"/>
            </a:endParaRPr>
          </a:p>
        </p:txBody>
      </p:sp>
      <p:pic>
        <p:nvPicPr>
          <p:cNvPr id="15" name="图片 14">
            <a:extLst>
              <a:ext uri="{FF2B5EF4-FFF2-40B4-BE49-F238E27FC236}">
                <a16:creationId xmlns:a16="http://schemas.microsoft.com/office/drawing/2014/main" id="{042ECF3A-0D29-4177-4BC2-6D5DE66FFC4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677873" y="4319099"/>
            <a:ext cx="8068666" cy="1905261"/>
          </a:xfrm>
          <a:prstGeom prst="rect">
            <a:avLst/>
          </a:prstGeom>
        </p:spPr>
      </p:pic>
    </p:spTree>
    <p:extLst>
      <p:ext uri="{BB962C8B-B14F-4D97-AF65-F5344CB8AC3E}">
        <p14:creationId xmlns:p14="http://schemas.microsoft.com/office/powerpoint/2010/main" val="2921993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电路中的噪声表示</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5DD45B3C-815A-95DE-FEA7-9EBBC733B5EF}"/>
              </a:ext>
            </a:extLst>
          </p:cNvPr>
          <p:cNvSpPr txBox="1"/>
          <p:nvPr/>
        </p:nvSpPr>
        <p:spPr>
          <a:xfrm>
            <a:off x="193853" y="756720"/>
            <a:ext cx="8247888" cy="975652"/>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 输入参考噪声</a:t>
            </a:r>
          </a:p>
          <a:p>
            <a:pPr marL="0" indent="457200" algn="l" rtl="0" eaLnBrk="0" fontAlgn="t" latinLnBrk="0" hangingPunct="1">
              <a:lnSpc>
                <a:spcPct val="143000"/>
              </a:lnSpc>
              <a:spcBef>
                <a:spcPts val="0"/>
              </a:spcBef>
              <a:spcAft>
                <a:spcPts val="0"/>
              </a:spcAf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例</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6</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：计算共源级电路的输入参考噪声电压</a:t>
            </a:r>
            <a:endParaRPr lang="zh-CN" altLang="en-US" sz="1000" dirty="0">
              <a:latin typeface="微软雅黑" panose="020B0503020204020204" pitchFamily="34" charset="-122"/>
              <a:ea typeface="微软雅黑" panose="020B0503020204020204" pitchFamily="34" charset="-122"/>
              <a:cs typeface="Arial"/>
            </a:endParaRPr>
          </a:p>
        </p:txBody>
      </p:sp>
      <p:pic>
        <p:nvPicPr>
          <p:cNvPr id="8" name="图片 7">
            <a:extLst>
              <a:ext uri="{FF2B5EF4-FFF2-40B4-BE49-F238E27FC236}">
                <a16:creationId xmlns:a16="http://schemas.microsoft.com/office/drawing/2014/main" id="{43CB8213-3BB8-12F1-AB2E-A97276CA380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r="56084"/>
          <a:stretch/>
        </p:blipFill>
        <p:spPr>
          <a:xfrm>
            <a:off x="80468" y="2286030"/>
            <a:ext cx="3266237" cy="3170184"/>
          </a:xfrm>
          <a:prstGeom prst="rect">
            <a:avLst/>
          </a:prstGeom>
        </p:spPr>
      </p:pic>
      <p:pic>
        <p:nvPicPr>
          <p:cNvPr id="14" name="图片 13">
            <a:extLst>
              <a:ext uri="{FF2B5EF4-FFF2-40B4-BE49-F238E27FC236}">
                <a16:creationId xmlns:a16="http://schemas.microsoft.com/office/drawing/2014/main" id="{C5DF716F-6700-A35C-890F-B0E60D8D286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408883" y="2023484"/>
            <a:ext cx="4948321" cy="638843"/>
          </a:xfrm>
          <a:prstGeom prst="rect">
            <a:avLst/>
          </a:prstGeom>
        </p:spPr>
      </p:pic>
      <p:pic>
        <p:nvPicPr>
          <p:cNvPr id="4" name="图片 3">
            <a:extLst>
              <a:ext uri="{FF2B5EF4-FFF2-40B4-BE49-F238E27FC236}">
                <a16:creationId xmlns:a16="http://schemas.microsoft.com/office/drawing/2014/main" id="{E1A624BA-DC8E-9EC9-3985-52670705AC44}"/>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467404" y="3184319"/>
            <a:ext cx="5376293" cy="2067400"/>
          </a:xfrm>
          <a:prstGeom prst="rect">
            <a:avLst/>
          </a:prstGeom>
        </p:spPr>
      </p:pic>
    </p:spTree>
    <p:extLst>
      <p:ext uri="{BB962C8B-B14F-4D97-AF65-F5344CB8AC3E}">
        <p14:creationId xmlns:p14="http://schemas.microsoft.com/office/powerpoint/2010/main" val="361764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电路中的噪声表示</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5DD45B3C-815A-95DE-FEA7-9EBBC733B5EF}"/>
              </a:ext>
            </a:extLst>
          </p:cNvPr>
          <p:cNvSpPr txBox="1"/>
          <p:nvPr/>
        </p:nvSpPr>
        <p:spPr>
          <a:xfrm>
            <a:off x="193853" y="756720"/>
            <a:ext cx="8247888" cy="1195712"/>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 输入参考噪声</a:t>
            </a:r>
          </a:p>
          <a:p>
            <a:pPr marL="0" indent="457200" algn="l" rtl="0" eaLnBrk="0" fontAlgn="t" latinLnBrk="0" hangingPunct="1">
              <a:lnSpc>
                <a:spcPct val="143000"/>
              </a:lnSpc>
              <a:spcBef>
                <a:spcPts val="0"/>
              </a:spcBef>
              <a:spcAft>
                <a:spcPts val="0"/>
              </a:spcAf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用输入参考噪声电压必须确保其有效性。</a:t>
            </a:r>
          </a:p>
          <a:p>
            <a:pPr marL="0" indent="457200" algn="l" rtl="0" eaLnBrk="0" fontAlgn="t" latinLnBrk="0" hangingPunct="1">
              <a:lnSpc>
                <a:spcPct val="143000"/>
              </a:lnSpc>
              <a:spcBef>
                <a:spcPts val="0"/>
              </a:spcBef>
              <a:spcAft>
                <a:spcPts val="0"/>
              </a:spcAft>
            </a:pPr>
            <a:endParaRPr lang="zh-CN" altLang="en-US" sz="1000" dirty="0">
              <a:latin typeface="微软雅黑" panose="020B0503020204020204" pitchFamily="34" charset="-122"/>
              <a:ea typeface="微软雅黑" panose="020B0503020204020204" pitchFamily="34" charset="-122"/>
              <a:cs typeface="Arial"/>
            </a:endParaRPr>
          </a:p>
        </p:txBody>
      </p:sp>
      <p:pic>
        <p:nvPicPr>
          <p:cNvPr id="5" name="图片 4">
            <a:extLst>
              <a:ext uri="{FF2B5EF4-FFF2-40B4-BE49-F238E27FC236}">
                <a16:creationId xmlns:a16="http://schemas.microsoft.com/office/drawing/2014/main" id="{2D11FA19-AC8F-5CD0-7937-6789CA73602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7703" r="69920"/>
          <a:stretch/>
        </p:blipFill>
        <p:spPr>
          <a:xfrm>
            <a:off x="54710" y="1922825"/>
            <a:ext cx="4125773" cy="2606941"/>
          </a:xfrm>
          <a:prstGeom prst="rect">
            <a:avLst/>
          </a:prstGeom>
        </p:spPr>
      </p:pic>
      <p:pic>
        <p:nvPicPr>
          <p:cNvPr id="6" name="图片 5">
            <a:extLst>
              <a:ext uri="{FF2B5EF4-FFF2-40B4-BE49-F238E27FC236}">
                <a16:creationId xmlns:a16="http://schemas.microsoft.com/office/drawing/2014/main" id="{825000CA-4513-960B-5061-7691B83378C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30573" r="32307"/>
          <a:stretch/>
        </p:blipFill>
        <p:spPr>
          <a:xfrm>
            <a:off x="4317797" y="1754923"/>
            <a:ext cx="4318267" cy="2686714"/>
          </a:xfrm>
          <a:prstGeom prst="rect">
            <a:avLst/>
          </a:prstGeom>
        </p:spPr>
      </p:pic>
      <p:pic>
        <p:nvPicPr>
          <p:cNvPr id="9" name="图片 8">
            <a:extLst>
              <a:ext uri="{FF2B5EF4-FFF2-40B4-BE49-F238E27FC236}">
                <a16:creationId xmlns:a16="http://schemas.microsoft.com/office/drawing/2014/main" id="{3C5DFC78-0C5A-5CE7-152A-D337804E669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117597" y="4801554"/>
            <a:ext cx="4908802" cy="1473276"/>
          </a:xfrm>
          <a:prstGeom prst="rect">
            <a:avLst/>
          </a:prstGeom>
        </p:spPr>
      </p:pic>
    </p:spTree>
    <p:extLst>
      <p:ext uri="{BB962C8B-B14F-4D97-AF65-F5344CB8AC3E}">
        <p14:creationId xmlns:p14="http://schemas.microsoft.com/office/powerpoint/2010/main" val="390262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电路中的噪声表示</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5DD45B3C-815A-95DE-FEA7-9EBBC733B5EF}"/>
              </a:ext>
            </a:extLst>
          </p:cNvPr>
          <p:cNvSpPr txBox="1"/>
          <p:nvPr/>
        </p:nvSpPr>
        <p:spPr>
          <a:xfrm>
            <a:off x="193853" y="756720"/>
            <a:ext cx="4451299" cy="1635832"/>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 输入参考噪声</a:t>
            </a:r>
          </a:p>
          <a:p>
            <a:pPr marL="0" indent="457200" algn="l" rtl="0" eaLnBrk="0" fontAlgn="t" latinLnBrk="0" hangingPunct="1">
              <a:lnSpc>
                <a:spcPct val="143000"/>
              </a:lnSpc>
              <a:spcBef>
                <a:spcPts val="0"/>
              </a:spcBef>
              <a:spcAft>
                <a:spcPts val="0"/>
              </a:spcAf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用一个串联电压源和一个并联电流源一起模拟输入参考噪声电压。</a:t>
            </a:r>
          </a:p>
          <a:p>
            <a:pPr marL="0" indent="457200" algn="l" rtl="0" eaLnBrk="0" fontAlgn="t" latinLnBrk="0" hangingPunct="1">
              <a:lnSpc>
                <a:spcPct val="143000"/>
              </a:lnSpc>
              <a:spcBef>
                <a:spcPts val="0"/>
              </a:spcBef>
              <a:spcAft>
                <a:spcPts val="0"/>
              </a:spcAft>
            </a:pPr>
            <a:endParaRPr lang="zh-CN" altLang="en-US" sz="1000" dirty="0">
              <a:latin typeface="微软雅黑" panose="020B0503020204020204" pitchFamily="34" charset="-122"/>
              <a:ea typeface="微软雅黑" panose="020B0503020204020204" pitchFamily="34" charset="-122"/>
              <a:cs typeface="Arial"/>
            </a:endParaRPr>
          </a:p>
        </p:txBody>
      </p:sp>
      <p:pic>
        <p:nvPicPr>
          <p:cNvPr id="4" name="图片 3">
            <a:extLst>
              <a:ext uri="{FF2B5EF4-FFF2-40B4-BE49-F238E27FC236}">
                <a16:creationId xmlns:a16="http://schemas.microsoft.com/office/drawing/2014/main" id="{A25B1E52-0EF0-EBDD-10C9-FFEF3CE1CFA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403749" y="756720"/>
            <a:ext cx="4404175" cy="1831439"/>
          </a:xfrm>
          <a:prstGeom prst="rect">
            <a:avLst/>
          </a:prstGeom>
        </p:spPr>
      </p:pic>
      <p:pic>
        <p:nvPicPr>
          <p:cNvPr id="15" name="图片 14">
            <a:extLst>
              <a:ext uri="{FF2B5EF4-FFF2-40B4-BE49-F238E27FC236}">
                <a16:creationId xmlns:a16="http://schemas.microsoft.com/office/drawing/2014/main" id="{1D7434AC-CE0C-6D37-0A0A-B859F0F40CD2}"/>
              </a:ext>
            </a:extLst>
          </p:cNvPr>
          <p:cNvPicPr>
            <a:picLocks noChangeAspect="1"/>
          </p:cNvPicPr>
          <p:nvPr/>
        </p:nvPicPr>
        <p:blipFill>
          <a:blip r:embed="rId5"/>
          <a:stretch>
            <a:fillRect/>
          </a:stretch>
        </p:blipFill>
        <p:spPr>
          <a:xfrm>
            <a:off x="496464" y="2508463"/>
            <a:ext cx="8297375" cy="3913971"/>
          </a:xfrm>
          <a:prstGeom prst="rect">
            <a:avLst/>
          </a:prstGeom>
        </p:spPr>
      </p:pic>
    </p:spTree>
    <p:extLst>
      <p:ext uri="{BB962C8B-B14F-4D97-AF65-F5344CB8AC3E}">
        <p14:creationId xmlns:p14="http://schemas.microsoft.com/office/powerpoint/2010/main" val="4228245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电路中的噪声表示</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5DD45B3C-815A-95DE-FEA7-9EBBC733B5EF}"/>
              </a:ext>
            </a:extLst>
          </p:cNvPr>
          <p:cNvSpPr txBox="1"/>
          <p:nvPr/>
        </p:nvSpPr>
        <p:spPr>
          <a:xfrm>
            <a:off x="193853" y="756720"/>
            <a:ext cx="8247888" cy="975652"/>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 输入参考噪声</a:t>
            </a:r>
          </a:p>
          <a:p>
            <a:pPr marL="0" indent="457200" algn="l" rtl="0" eaLnBrk="0" fontAlgn="t" latinLnBrk="0" hangingPunct="1">
              <a:lnSpc>
                <a:spcPct val="143000"/>
              </a:lnSpc>
              <a:spcBef>
                <a:spcPts val="0"/>
              </a:spcBef>
              <a:spcAft>
                <a:spcPts val="0"/>
              </a:spcAf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例</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7</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：计算电路的输入参考噪声电压及电流。忽略</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1/f</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噪声。</a:t>
            </a:r>
            <a:endParaRPr lang="zh-CN" altLang="en-US" sz="1000" dirty="0">
              <a:latin typeface="微软雅黑" panose="020B0503020204020204" pitchFamily="34" charset="-122"/>
              <a:ea typeface="微软雅黑" panose="020B0503020204020204" pitchFamily="34" charset="-122"/>
              <a:cs typeface="Arial"/>
            </a:endParaRPr>
          </a:p>
        </p:txBody>
      </p:sp>
      <p:pic>
        <p:nvPicPr>
          <p:cNvPr id="3" name="图片 2">
            <a:extLst>
              <a:ext uri="{FF2B5EF4-FFF2-40B4-BE49-F238E27FC236}">
                <a16:creationId xmlns:a16="http://schemas.microsoft.com/office/drawing/2014/main" id="{2DFF605E-9F97-09CC-55D1-4D85C7983D5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30573" r="32307"/>
          <a:stretch/>
        </p:blipFill>
        <p:spPr>
          <a:xfrm>
            <a:off x="702259" y="1732372"/>
            <a:ext cx="3339390" cy="2077682"/>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010B8DE-95AE-E641-163B-7E793CCD220A}"/>
                  </a:ext>
                </a:extLst>
              </p:cNvPr>
              <p:cNvSpPr txBox="1"/>
              <p:nvPr/>
            </p:nvSpPr>
            <p:spPr>
              <a:xfrm>
                <a:off x="2152497" y="4165402"/>
                <a:ext cx="4507228" cy="1970026"/>
              </a:xfrm>
              <a:prstGeom prst="rect">
                <a:avLst/>
              </a:prstGeom>
              <a:noFill/>
              <a:ln>
                <a:solidFill>
                  <a:schemeClr val="tx1"/>
                </a:solidFill>
              </a:ln>
            </p:spPr>
            <p:txBody>
              <a:bodyPr wrap="square">
                <a:spAutoFit/>
              </a:bodyPr>
              <a:lstStyle/>
              <a:p>
                <a:pPr indent="457200" algn="just" eaLnBrk="0">
                  <a:lnSpc>
                    <a:spcPct val="120000"/>
                  </a:lnSpc>
                  <a:spcBef>
                    <a:spcPts val="893"/>
                  </a:spcBef>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输入参考噪声电压</a:t>
                </a: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indent="457200" algn="just" eaLnBrk="0">
                  <a:lnSpc>
                    <a:spcPct val="120000"/>
                  </a:lnSpc>
                  <a:spcBef>
                    <a:spcPts val="893"/>
                  </a:spcBef>
                </a:pPr>
                <a:r>
                  <a:rPr lang="zh-CN" altLang="en-US" sz="2000" dirty="0">
                    <a:solidFill>
                      <a:schemeClr val="tx1"/>
                    </a:solidFill>
                  </a:rPr>
                  <a:t>    </a:t>
                </a:r>
                <a14:m>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sSubSup>
                          <m:sSubSupPr>
                            <m:ctrlPr>
                              <a:rPr lang="zh-CN" altLang="en-US" sz="2000" i="1" smtClean="0">
                                <a:solidFill>
                                  <a:schemeClr val="tx1"/>
                                </a:solidFill>
                                <a:latin typeface="Cambria Math" panose="02040503050406030204" pitchFamily="18" charset="0"/>
                              </a:rPr>
                            </m:ctrlPr>
                          </m:sSubSupPr>
                          <m:e>
                            <m:r>
                              <a:rPr lang="zh-CN" altLang="en-US" sz="2000" i="1" smtClean="0">
                                <a:solidFill>
                                  <a:schemeClr val="tx1"/>
                                </a:solidFill>
                                <a:latin typeface="Cambria Math" panose="02040503050406030204" pitchFamily="18" charset="0"/>
                              </a:rPr>
                              <m:t>𝑉</m:t>
                            </m:r>
                          </m:e>
                          <m:sub>
                            <m:r>
                              <a:rPr lang="zh-CN" altLang="en-US" sz="2000" i="1" smtClean="0">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𝑜𝑢𝑡</m:t>
                            </m:r>
                          </m:sub>
                          <m:sup>
                            <m:r>
                              <a:rPr lang="zh-CN" altLang="en-US" sz="2000" i="1" smtClean="0">
                                <a:solidFill>
                                  <a:schemeClr val="tx1"/>
                                </a:solidFill>
                                <a:latin typeface="Cambria Math" panose="02040503050406030204" pitchFamily="18" charset="0"/>
                              </a:rPr>
                              <m:t>2</m:t>
                            </m:r>
                          </m:sup>
                        </m:sSubSup>
                      </m:e>
                    </m:acc>
                    <m:r>
                      <a:rPr lang="en-US" altLang="zh-CN" sz="2000" b="0" i="1" smtClean="0">
                        <a:solidFill>
                          <a:schemeClr val="tx1"/>
                        </a:solidFill>
                        <a:latin typeface="Cambria Math" panose="02040503050406030204" pitchFamily="18" charset="0"/>
                      </a:rPr>
                      <m:t>=(4</m:t>
                    </m:r>
                    <m:r>
                      <a:rPr lang="en-US" altLang="zh-CN" sz="2000" b="0" i="1" smtClean="0">
                        <a:solidFill>
                          <a:schemeClr val="tx1"/>
                        </a:solidFill>
                        <a:latin typeface="Cambria Math" panose="02040503050406030204" pitchFamily="18" charset="0"/>
                      </a:rPr>
                      <m:t>𝑘𝑇</m:t>
                    </m:r>
                    <m:r>
                      <a:rPr lang="zh-CN" altLang="en-US" sz="2000" b="0" i="1" smtClean="0">
                        <a:solidFill>
                          <a:schemeClr val="tx1"/>
                        </a:solidFill>
                        <a:latin typeface="Cambria Math" panose="02040503050406030204" pitchFamily="18" charset="0"/>
                      </a:rPr>
                      <m:t>𝛾</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𝑔</m:t>
                        </m:r>
                      </m:e>
                      <m:sub>
                        <m:r>
                          <a:rPr lang="en-US" altLang="zh-CN" sz="2000" b="0" i="1" smtClean="0">
                            <a:solidFill>
                              <a:schemeClr val="tx1"/>
                            </a:solidFill>
                            <a:latin typeface="Cambria Math" panose="02040503050406030204" pitchFamily="18" charset="0"/>
                          </a:rPr>
                          <m:t>𝑚</m:t>
                        </m:r>
                      </m:sub>
                    </m:sSub>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4</m:t>
                        </m:r>
                        <m:r>
                          <a:rPr lang="en-US" altLang="zh-CN" sz="2000" b="0" i="1" smtClean="0">
                            <a:solidFill>
                              <a:schemeClr val="tx1"/>
                            </a:solidFill>
                            <a:latin typeface="Cambria Math" panose="02040503050406030204" pitchFamily="18" charset="0"/>
                          </a:rPr>
                          <m:t>𝑘𝑇</m:t>
                        </m:r>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𝑅</m:t>
                            </m:r>
                          </m:e>
                          <m:sub>
                            <m:r>
                              <a:rPr lang="en-US" altLang="zh-CN" sz="2000" b="0" i="1" smtClean="0">
                                <a:solidFill>
                                  <a:schemeClr val="tx1"/>
                                </a:solidFill>
                                <a:latin typeface="Cambria Math" panose="02040503050406030204" pitchFamily="18" charset="0"/>
                              </a:rPr>
                              <m:t>𝐷</m:t>
                            </m:r>
                          </m:sub>
                        </m:sSub>
                      </m:den>
                    </m:f>
                    <m:r>
                      <a:rPr lang="en-US" altLang="zh-CN" sz="2000" b="0" i="1" smtClean="0">
                        <a:solidFill>
                          <a:schemeClr val="tx1"/>
                        </a:solidFill>
                        <a:latin typeface="Cambria Math" panose="02040503050406030204" pitchFamily="18" charset="0"/>
                      </a:rPr>
                      <m:t>)</m:t>
                    </m:r>
                    <m:sSubSup>
                      <m:sSubSupPr>
                        <m:ctrlPr>
                          <a:rPr lang="en-US" altLang="zh-CN" sz="2000" b="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𝑅</m:t>
                        </m:r>
                      </m:e>
                      <m:sub>
                        <m:r>
                          <a:rPr lang="en-US" altLang="zh-CN" sz="2000" b="0" i="1" smtClean="0">
                            <a:solidFill>
                              <a:schemeClr val="tx1"/>
                            </a:solidFill>
                            <a:latin typeface="Cambria Math" panose="02040503050406030204" pitchFamily="18" charset="0"/>
                          </a:rPr>
                          <m:t>𝐷</m:t>
                        </m:r>
                      </m:sub>
                      <m:sup>
                        <m:r>
                          <a:rPr lang="en-US" altLang="zh-CN" sz="2000" b="0" i="1" smtClean="0">
                            <a:solidFill>
                              <a:schemeClr val="tx1"/>
                            </a:solidFill>
                            <a:latin typeface="Cambria Math" panose="02040503050406030204" pitchFamily="18" charset="0"/>
                          </a:rPr>
                          <m:t>2</m:t>
                        </m:r>
                      </m:sup>
                    </m:sSubSup>
                  </m:oMath>
                </a14:m>
                <a:endParaRPr lang="en-US" altLang="zh-CN" sz="2000" b="0" i="1" dirty="0">
                  <a:solidFill>
                    <a:schemeClr val="tx1"/>
                  </a:solidFill>
                  <a:latin typeface="Cambria Math" panose="02040503050406030204" pitchFamily="18" charset="0"/>
                </a:endParaRPr>
              </a:p>
              <a:p>
                <a:pPr indent="457200" algn="just" eaLnBrk="0">
                  <a:lnSpc>
                    <a:spcPct val="120000"/>
                  </a:lnSpc>
                  <a:spcBef>
                    <a:spcPts val="893"/>
                  </a:spcBef>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sSubSup>
                            <m:sSubSupPr>
                              <m:ctrlPr>
                                <a:rPr lang="zh-CN" altLang="en-US" sz="2000" i="1" smtClean="0">
                                  <a:solidFill>
                                    <a:schemeClr val="tx1"/>
                                  </a:solidFill>
                                  <a:latin typeface="Cambria Math" panose="02040503050406030204" pitchFamily="18" charset="0"/>
                                </a:rPr>
                              </m:ctrlPr>
                            </m:sSubSupPr>
                            <m:e>
                              <m:r>
                                <a:rPr lang="zh-CN" altLang="en-US" sz="2000" i="1" smtClean="0">
                                  <a:solidFill>
                                    <a:schemeClr val="tx1"/>
                                  </a:solidFill>
                                  <a:latin typeface="Cambria Math" panose="02040503050406030204" pitchFamily="18" charset="0"/>
                                </a:rPr>
                                <m:t>𝑉</m:t>
                              </m:r>
                            </m:e>
                            <m:sub>
                              <m:r>
                                <a:rPr lang="zh-CN" altLang="en-US" sz="2000" i="1" smtClean="0">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𝑖𝑛</m:t>
                              </m:r>
                            </m:sub>
                            <m:sup>
                              <m:r>
                                <a:rPr lang="zh-CN" altLang="en-US" sz="2000" i="1" smtClean="0">
                                  <a:solidFill>
                                    <a:schemeClr val="tx1"/>
                                  </a:solidFill>
                                  <a:latin typeface="Cambria Math" panose="02040503050406030204" pitchFamily="18" charset="0"/>
                                </a:rPr>
                                <m:t>2</m:t>
                              </m:r>
                            </m:sup>
                          </m:sSubSup>
                        </m:e>
                      </m:acc>
                      <m:r>
                        <a:rPr lang="en-US" altLang="zh-CN" sz="2000" b="0" i="1" smtClean="0">
                          <a:solidFill>
                            <a:schemeClr val="tx1"/>
                          </a:solidFill>
                          <a:latin typeface="Cambria Math" panose="02040503050406030204" pitchFamily="18" charset="0"/>
                        </a:rPr>
                        <m:t>=4</m:t>
                      </m:r>
                      <m:r>
                        <a:rPr lang="en-US" altLang="zh-CN" sz="2000" b="0" i="1" smtClean="0">
                          <a:solidFill>
                            <a:schemeClr val="tx1"/>
                          </a:solidFill>
                          <a:latin typeface="Cambria Math" panose="02040503050406030204" pitchFamily="18" charset="0"/>
                        </a:rPr>
                        <m:t>𝑘𝑇</m:t>
                      </m:r>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𝛾</m:t>
                          </m:r>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𝑔</m:t>
                              </m:r>
                            </m:e>
                            <m:sub>
                              <m:r>
                                <a:rPr lang="en-US" altLang="zh-CN" sz="2000" b="0" i="1" smtClean="0">
                                  <a:solidFill>
                                    <a:schemeClr val="tx1"/>
                                  </a:solidFill>
                                  <a:latin typeface="Cambria Math" panose="02040503050406030204" pitchFamily="18" charset="0"/>
                                </a:rPr>
                                <m:t>𝑚</m:t>
                              </m:r>
                            </m:sub>
                          </m:sSub>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4</m:t>
                          </m:r>
                          <m:r>
                            <a:rPr lang="en-US" altLang="zh-CN" sz="2000" b="0" i="1" smtClean="0">
                              <a:solidFill>
                                <a:schemeClr val="tx1"/>
                              </a:solidFill>
                              <a:latin typeface="Cambria Math" panose="02040503050406030204" pitchFamily="18" charset="0"/>
                            </a:rPr>
                            <m:t>𝑘𝑇</m:t>
                          </m:r>
                        </m:num>
                        <m:den>
                          <m:sSubSup>
                            <m:sSubSupPr>
                              <m:ctrlPr>
                                <a:rPr lang="en-US" altLang="zh-CN" sz="2000" b="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𝑔</m:t>
                              </m:r>
                            </m:e>
                            <m:sub>
                              <m:r>
                                <a:rPr lang="en-US" altLang="zh-CN" sz="2000" b="0" i="1" smtClean="0">
                                  <a:solidFill>
                                    <a:schemeClr val="tx1"/>
                                  </a:solidFill>
                                  <a:latin typeface="Cambria Math" panose="02040503050406030204" pitchFamily="18" charset="0"/>
                                </a:rPr>
                                <m:t>𝑚</m:t>
                              </m:r>
                            </m:sub>
                            <m:sup>
                              <m:r>
                                <a:rPr lang="en-US" altLang="zh-CN" sz="2000" b="0" i="1" smtClean="0">
                                  <a:solidFill>
                                    <a:schemeClr val="tx1"/>
                                  </a:solidFill>
                                  <a:latin typeface="Cambria Math" panose="02040503050406030204" pitchFamily="18" charset="0"/>
                                </a:rPr>
                                <m:t>2</m:t>
                              </m:r>
                            </m:sup>
                          </m:sSubSup>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𝑅</m:t>
                              </m:r>
                            </m:e>
                            <m:sub>
                              <m:r>
                                <a:rPr lang="en-US" altLang="zh-CN" sz="2000" b="0" i="1" smtClean="0">
                                  <a:solidFill>
                                    <a:schemeClr val="tx1"/>
                                  </a:solidFill>
                                  <a:latin typeface="Cambria Math" panose="02040503050406030204" pitchFamily="18" charset="0"/>
                                </a:rPr>
                                <m:t>𝐷</m:t>
                              </m:r>
                            </m:sub>
                          </m:sSub>
                        </m:den>
                      </m:f>
                    </m:oMath>
                  </m:oMathPara>
                </a14:m>
                <a:endParaRPr lang="en-US" altLang="zh-CN" sz="2000" dirty="0">
                  <a:latin typeface="微软雅黑" panose="020B0503020204020204" pitchFamily="34" charset="-122"/>
                  <a:ea typeface="微软雅黑" panose="020B0503020204020204" pitchFamily="34" charset="-122"/>
                  <a:cs typeface="Arial"/>
                </a:endParaRPr>
              </a:p>
            </p:txBody>
          </p:sp>
        </mc:Choice>
        <mc:Fallback xmlns="">
          <p:sp>
            <p:nvSpPr>
              <p:cNvPr id="4" name="文本框 3">
                <a:extLst>
                  <a:ext uri="{FF2B5EF4-FFF2-40B4-BE49-F238E27FC236}">
                    <a16:creationId xmlns:a16="http://schemas.microsoft.com/office/drawing/2014/main" id="{A010B8DE-95AE-E641-163B-7E793CCD220A}"/>
                  </a:ext>
                </a:extLst>
              </p:cNvPr>
              <p:cNvSpPr txBox="1">
                <a:spLocks noRot="1" noChangeAspect="1" noMove="1" noResize="1" noEditPoints="1" noAdjustHandles="1" noChangeArrowheads="1" noChangeShapeType="1" noTextEdit="1"/>
              </p:cNvSpPr>
              <p:nvPr/>
            </p:nvSpPr>
            <p:spPr>
              <a:xfrm>
                <a:off x="2152497" y="4165402"/>
                <a:ext cx="4507228" cy="1970026"/>
              </a:xfrm>
              <a:prstGeom prst="rect">
                <a:avLst/>
              </a:prstGeom>
              <a:blipFill>
                <a:blip r:embed="rId5"/>
                <a:stretch>
                  <a:fillRect/>
                </a:stretch>
              </a:blipFill>
              <a:ln>
                <a:solidFill>
                  <a:schemeClr val="tx1"/>
                </a:solidFill>
              </a:ln>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D45CADBE-46F9-0D4E-7439-A774E4B2FC87}"/>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328519" y="1861636"/>
            <a:ext cx="3883601" cy="2077682"/>
          </a:xfrm>
          <a:prstGeom prst="rect">
            <a:avLst/>
          </a:prstGeom>
        </p:spPr>
      </p:pic>
    </p:spTree>
    <p:extLst>
      <p:ext uri="{BB962C8B-B14F-4D97-AF65-F5344CB8AC3E}">
        <p14:creationId xmlns:p14="http://schemas.microsoft.com/office/powerpoint/2010/main" val="46364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电路中的噪声表示</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5DD45B3C-815A-95DE-FEA7-9EBBC733B5EF}"/>
              </a:ext>
            </a:extLst>
          </p:cNvPr>
          <p:cNvSpPr txBox="1"/>
          <p:nvPr/>
        </p:nvSpPr>
        <p:spPr>
          <a:xfrm>
            <a:off x="193853" y="756720"/>
            <a:ext cx="8247888" cy="975652"/>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 输入参考噪声</a:t>
            </a:r>
          </a:p>
          <a:p>
            <a:pPr marL="0" indent="457200" algn="l" rtl="0" eaLnBrk="0" fontAlgn="t" latinLnBrk="0" hangingPunct="1">
              <a:lnSpc>
                <a:spcPct val="143000"/>
              </a:lnSpc>
              <a:spcBef>
                <a:spcPts val="0"/>
              </a:spcBef>
              <a:spcAft>
                <a:spcPts val="0"/>
              </a:spcAf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例</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7</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：计算电路的输入参考噪声电压及电流。忽略</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1/f</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噪声。</a:t>
            </a:r>
            <a:endParaRPr lang="zh-CN" altLang="en-US" sz="1000" dirty="0">
              <a:latin typeface="微软雅黑" panose="020B0503020204020204" pitchFamily="34" charset="-122"/>
              <a:ea typeface="微软雅黑" panose="020B0503020204020204" pitchFamily="34" charset="-122"/>
              <a:cs typeface="Arial"/>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010B8DE-95AE-E641-163B-7E793CCD220A}"/>
                  </a:ext>
                </a:extLst>
              </p:cNvPr>
              <p:cNvSpPr txBox="1"/>
              <p:nvPr/>
            </p:nvSpPr>
            <p:spPr>
              <a:xfrm>
                <a:off x="4317797" y="2086013"/>
                <a:ext cx="4507228" cy="1970026"/>
              </a:xfrm>
              <a:prstGeom prst="rect">
                <a:avLst/>
              </a:prstGeom>
              <a:noFill/>
              <a:ln>
                <a:solidFill>
                  <a:schemeClr val="tx1"/>
                </a:solidFill>
              </a:ln>
            </p:spPr>
            <p:txBody>
              <a:bodyPr wrap="square">
                <a:spAutoFit/>
              </a:bodyPr>
              <a:lstStyle/>
              <a:p>
                <a:pPr indent="457200" algn="just" eaLnBrk="0">
                  <a:lnSpc>
                    <a:spcPct val="120000"/>
                  </a:lnSpc>
                  <a:spcBef>
                    <a:spcPts val="893"/>
                  </a:spcBef>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输入参考噪声电压</a:t>
                </a: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indent="457200" algn="just" eaLnBrk="0">
                  <a:lnSpc>
                    <a:spcPct val="120000"/>
                  </a:lnSpc>
                  <a:spcBef>
                    <a:spcPts val="893"/>
                  </a:spcBef>
                </a:pPr>
                <a:r>
                  <a:rPr lang="zh-CN" altLang="en-US" sz="2000" dirty="0">
                    <a:solidFill>
                      <a:schemeClr val="tx1"/>
                    </a:solidFill>
                  </a:rPr>
                  <a:t>    </a:t>
                </a:r>
                <a14:m>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sSubSup>
                          <m:sSubSupPr>
                            <m:ctrlPr>
                              <a:rPr lang="zh-CN" altLang="en-US" sz="2000" i="1" smtClean="0">
                                <a:solidFill>
                                  <a:schemeClr val="tx1"/>
                                </a:solidFill>
                                <a:latin typeface="Cambria Math" panose="02040503050406030204" pitchFamily="18" charset="0"/>
                              </a:rPr>
                            </m:ctrlPr>
                          </m:sSubSupPr>
                          <m:e>
                            <m:r>
                              <a:rPr lang="zh-CN" altLang="en-US" sz="2000" i="1" smtClean="0">
                                <a:solidFill>
                                  <a:schemeClr val="tx1"/>
                                </a:solidFill>
                                <a:latin typeface="Cambria Math" panose="02040503050406030204" pitchFamily="18" charset="0"/>
                              </a:rPr>
                              <m:t>𝑉</m:t>
                            </m:r>
                          </m:e>
                          <m:sub>
                            <m:r>
                              <a:rPr lang="zh-CN" altLang="en-US" sz="2000" i="1" smtClean="0">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𝑜𝑢𝑡</m:t>
                            </m:r>
                          </m:sub>
                          <m:sup>
                            <m:r>
                              <a:rPr lang="zh-CN" altLang="en-US" sz="2000" i="1" smtClean="0">
                                <a:solidFill>
                                  <a:schemeClr val="tx1"/>
                                </a:solidFill>
                                <a:latin typeface="Cambria Math" panose="02040503050406030204" pitchFamily="18" charset="0"/>
                              </a:rPr>
                              <m:t>2</m:t>
                            </m:r>
                          </m:sup>
                        </m:sSubSup>
                      </m:e>
                    </m:acc>
                    <m:r>
                      <a:rPr lang="en-US" altLang="zh-CN" sz="2000" b="0" i="1" smtClean="0">
                        <a:solidFill>
                          <a:schemeClr val="tx1"/>
                        </a:solidFill>
                        <a:latin typeface="Cambria Math" panose="02040503050406030204" pitchFamily="18" charset="0"/>
                      </a:rPr>
                      <m:t>=(4</m:t>
                    </m:r>
                    <m:r>
                      <a:rPr lang="en-US" altLang="zh-CN" sz="2000" b="0" i="1" smtClean="0">
                        <a:solidFill>
                          <a:schemeClr val="tx1"/>
                        </a:solidFill>
                        <a:latin typeface="Cambria Math" panose="02040503050406030204" pitchFamily="18" charset="0"/>
                      </a:rPr>
                      <m:t>𝑘𝑇</m:t>
                    </m:r>
                    <m:r>
                      <a:rPr lang="zh-CN" altLang="en-US" sz="2000" b="0" i="1" smtClean="0">
                        <a:solidFill>
                          <a:schemeClr val="tx1"/>
                        </a:solidFill>
                        <a:latin typeface="Cambria Math" panose="02040503050406030204" pitchFamily="18" charset="0"/>
                      </a:rPr>
                      <m:t>𝛾</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𝑔</m:t>
                        </m:r>
                      </m:e>
                      <m:sub>
                        <m:r>
                          <a:rPr lang="en-US" altLang="zh-CN" sz="2000" b="0" i="1" smtClean="0">
                            <a:solidFill>
                              <a:schemeClr val="tx1"/>
                            </a:solidFill>
                            <a:latin typeface="Cambria Math" panose="02040503050406030204" pitchFamily="18" charset="0"/>
                          </a:rPr>
                          <m:t>𝑚</m:t>
                        </m:r>
                      </m:sub>
                    </m:sSub>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4</m:t>
                        </m:r>
                        <m:r>
                          <a:rPr lang="en-US" altLang="zh-CN" sz="2000" b="0" i="1" smtClean="0">
                            <a:solidFill>
                              <a:schemeClr val="tx1"/>
                            </a:solidFill>
                            <a:latin typeface="Cambria Math" panose="02040503050406030204" pitchFamily="18" charset="0"/>
                          </a:rPr>
                          <m:t>𝑘𝑇</m:t>
                        </m:r>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𝑅</m:t>
                            </m:r>
                          </m:e>
                          <m:sub>
                            <m:r>
                              <a:rPr lang="en-US" altLang="zh-CN" sz="2000" b="0" i="1" smtClean="0">
                                <a:solidFill>
                                  <a:schemeClr val="tx1"/>
                                </a:solidFill>
                                <a:latin typeface="Cambria Math" panose="02040503050406030204" pitchFamily="18" charset="0"/>
                              </a:rPr>
                              <m:t>𝐷</m:t>
                            </m:r>
                          </m:sub>
                        </m:sSub>
                      </m:den>
                    </m:f>
                    <m:r>
                      <a:rPr lang="en-US" altLang="zh-CN" sz="2000" b="0" i="1" smtClean="0">
                        <a:solidFill>
                          <a:schemeClr val="tx1"/>
                        </a:solidFill>
                        <a:latin typeface="Cambria Math" panose="02040503050406030204" pitchFamily="18" charset="0"/>
                      </a:rPr>
                      <m:t>)</m:t>
                    </m:r>
                    <m:sSubSup>
                      <m:sSubSupPr>
                        <m:ctrlPr>
                          <a:rPr lang="en-US" altLang="zh-CN" sz="2000" b="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𝑅</m:t>
                        </m:r>
                      </m:e>
                      <m:sub>
                        <m:r>
                          <a:rPr lang="en-US" altLang="zh-CN" sz="2000" b="0" i="1" smtClean="0">
                            <a:solidFill>
                              <a:schemeClr val="tx1"/>
                            </a:solidFill>
                            <a:latin typeface="Cambria Math" panose="02040503050406030204" pitchFamily="18" charset="0"/>
                          </a:rPr>
                          <m:t>𝐷</m:t>
                        </m:r>
                      </m:sub>
                      <m:sup>
                        <m:r>
                          <a:rPr lang="en-US" altLang="zh-CN" sz="2000" b="0" i="1" smtClean="0">
                            <a:solidFill>
                              <a:schemeClr val="tx1"/>
                            </a:solidFill>
                            <a:latin typeface="Cambria Math" panose="02040503050406030204" pitchFamily="18" charset="0"/>
                          </a:rPr>
                          <m:t>2</m:t>
                        </m:r>
                      </m:sup>
                    </m:sSubSup>
                  </m:oMath>
                </a14:m>
                <a:endParaRPr lang="en-US" altLang="zh-CN" sz="2000" b="0" i="1" dirty="0">
                  <a:solidFill>
                    <a:schemeClr val="tx1"/>
                  </a:solidFill>
                  <a:latin typeface="Cambria Math" panose="02040503050406030204" pitchFamily="18" charset="0"/>
                </a:endParaRPr>
              </a:p>
              <a:p>
                <a:pPr indent="457200" algn="just" eaLnBrk="0">
                  <a:lnSpc>
                    <a:spcPct val="120000"/>
                  </a:lnSpc>
                  <a:spcBef>
                    <a:spcPts val="893"/>
                  </a:spcBef>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sSubSup>
                            <m:sSubSupPr>
                              <m:ctrlPr>
                                <a:rPr lang="zh-CN" altLang="en-US" sz="2000" i="1" smtClean="0">
                                  <a:solidFill>
                                    <a:schemeClr val="tx1"/>
                                  </a:solidFill>
                                  <a:latin typeface="Cambria Math" panose="02040503050406030204" pitchFamily="18" charset="0"/>
                                </a:rPr>
                              </m:ctrlPr>
                            </m:sSubSupPr>
                            <m:e>
                              <m:r>
                                <a:rPr lang="zh-CN" altLang="en-US" sz="2000" i="1" smtClean="0">
                                  <a:solidFill>
                                    <a:schemeClr val="tx1"/>
                                  </a:solidFill>
                                  <a:latin typeface="Cambria Math" panose="02040503050406030204" pitchFamily="18" charset="0"/>
                                </a:rPr>
                                <m:t>𝑉</m:t>
                              </m:r>
                            </m:e>
                            <m:sub>
                              <m:r>
                                <a:rPr lang="zh-CN" altLang="en-US" sz="2000" i="1" smtClean="0">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𝑖𝑛</m:t>
                              </m:r>
                            </m:sub>
                            <m:sup>
                              <m:r>
                                <a:rPr lang="zh-CN" altLang="en-US" sz="2000" i="1" smtClean="0">
                                  <a:solidFill>
                                    <a:schemeClr val="tx1"/>
                                  </a:solidFill>
                                  <a:latin typeface="Cambria Math" panose="02040503050406030204" pitchFamily="18" charset="0"/>
                                </a:rPr>
                                <m:t>2</m:t>
                              </m:r>
                            </m:sup>
                          </m:sSubSup>
                        </m:e>
                      </m:acc>
                      <m:r>
                        <a:rPr lang="en-US" altLang="zh-CN" sz="2000" b="0" i="1" smtClean="0">
                          <a:solidFill>
                            <a:schemeClr val="tx1"/>
                          </a:solidFill>
                          <a:latin typeface="Cambria Math" panose="02040503050406030204" pitchFamily="18" charset="0"/>
                        </a:rPr>
                        <m:t>=4</m:t>
                      </m:r>
                      <m:r>
                        <a:rPr lang="en-US" altLang="zh-CN" sz="2000" b="0" i="1" smtClean="0">
                          <a:solidFill>
                            <a:schemeClr val="tx1"/>
                          </a:solidFill>
                          <a:latin typeface="Cambria Math" panose="02040503050406030204" pitchFamily="18" charset="0"/>
                        </a:rPr>
                        <m:t>𝑘𝑇</m:t>
                      </m:r>
                      <m:f>
                        <m:fPr>
                          <m:ctrlPr>
                            <a:rPr lang="en-US" altLang="zh-CN" sz="2000" b="0" i="1" smtClean="0">
                              <a:solidFill>
                                <a:schemeClr val="tx1"/>
                              </a:solidFill>
                              <a:latin typeface="Cambria Math" panose="02040503050406030204" pitchFamily="18" charset="0"/>
                            </a:rPr>
                          </m:ctrlPr>
                        </m:fPr>
                        <m:num>
                          <m:r>
                            <a:rPr lang="zh-CN" altLang="en-US" sz="2000" b="0" i="1" smtClean="0">
                              <a:solidFill>
                                <a:schemeClr val="tx1"/>
                              </a:solidFill>
                              <a:latin typeface="Cambria Math" panose="02040503050406030204" pitchFamily="18" charset="0"/>
                            </a:rPr>
                            <m:t>𝛾</m:t>
                          </m:r>
                        </m:num>
                        <m:den>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𝑔</m:t>
                              </m:r>
                            </m:e>
                            <m:sub>
                              <m:r>
                                <a:rPr lang="en-US" altLang="zh-CN" sz="2000" b="0" i="1" smtClean="0">
                                  <a:solidFill>
                                    <a:schemeClr val="tx1"/>
                                  </a:solidFill>
                                  <a:latin typeface="Cambria Math" panose="02040503050406030204" pitchFamily="18" charset="0"/>
                                </a:rPr>
                                <m:t>𝑚</m:t>
                              </m:r>
                            </m:sub>
                          </m:sSub>
                        </m:den>
                      </m:f>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4</m:t>
                          </m:r>
                          <m:r>
                            <a:rPr lang="en-US" altLang="zh-CN" sz="2000" b="0" i="1" smtClean="0">
                              <a:solidFill>
                                <a:schemeClr val="tx1"/>
                              </a:solidFill>
                              <a:latin typeface="Cambria Math" panose="02040503050406030204" pitchFamily="18" charset="0"/>
                            </a:rPr>
                            <m:t>𝑘𝑇</m:t>
                          </m:r>
                        </m:num>
                        <m:den>
                          <m:sSubSup>
                            <m:sSubSupPr>
                              <m:ctrlPr>
                                <a:rPr lang="en-US" altLang="zh-CN" sz="2000" b="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𝑔</m:t>
                              </m:r>
                            </m:e>
                            <m:sub>
                              <m:r>
                                <a:rPr lang="en-US" altLang="zh-CN" sz="2000" b="0" i="1" smtClean="0">
                                  <a:solidFill>
                                    <a:schemeClr val="tx1"/>
                                  </a:solidFill>
                                  <a:latin typeface="Cambria Math" panose="02040503050406030204" pitchFamily="18" charset="0"/>
                                </a:rPr>
                                <m:t>𝑚</m:t>
                              </m:r>
                            </m:sub>
                            <m:sup>
                              <m:r>
                                <a:rPr lang="en-US" altLang="zh-CN" sz="2000" b="0" i="1" smtClean="0">
                                  <a:solidFill>
                                    <a:schemeClr val="tx1"/>
                                  </a:solidFill>
                                  <a:latin typeface="Cambria Math" panose="02040503050406030204" pitchFamily="18" charset="0"/>
                                </a:rPr>
                                <m:t>2</m:t>
                              </m:r>
                            </m:sup>
                          </m:sSubSup>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𝑅</m:t>
                              </m:r>
                            </m:e>
                            <m:sub>
                              <m:r>
                                <a:rPr lang="en-US" altLang="zh-CN" sz="2000" b="0" i="1" smtClean="0">
                                  <a:solidFill>
                                    <a:schemeClr val="tx1"/>
                                  </a:solidFill>
                                  <a:latin typeface="Cambria Math" panose="02040503050406030204" pitchFamily="18" charset="0"/>
                                </a:rPr>
                                <m:t>𝐷</m:t>
                              </m:r>
                            </m:sub>
                          </m:sSub>
                        </m:den>
                      </m:f>
                    </m:oMath>
                  </m:oMathPara>
                </a14:m>
                <a:endParaRPr lang="en-US" altLang="zh-CN" sz="2000" dirty="0">
                  <a:latin typeface="微软雅黑" panose="020B0503020204020204" pitchFamily="34" charset="-122"/>
                  <a:ea typeface="微软雅黑" panose="020B0503020204020204" pitchFamily="34" charset="-122"/>
                  <a:cs typeface="Arial"/>
                </a:endParaRPr>
              </a:p>
            </p:txBody>
          </p:sp>
        </mc:Choice>
        <mc:Fallback xmlns="">
          <p:sp>
            <p:nvSpPr>
              <p:cNvPr id="4" name="文本框 3">
                <a:extLst>
                  <a:ext uri="{FF2B5EF4-FFF2-40B4-BE49-F238E27FC236}">
                    <a16:creationId xmlns:a16="http://schemas.microsoft.com/office/drawing/2014/main" id="{A010B8DE-95AE-E641-163B-7E793CCD220A}"/>
                  </a:ext>
                </a:extLst>
              </p:cNvPr>
              <p:cNvSpPr txBox="1">
                <a:spLocks noRot="1" noChangeAspect="1" noMove="1" noResize="1" noEditPoints="1" noAdjustHandles="1" noChangeArrowheads="1" noChangeShapeType="1" noTextEdit="1"/>
              </p:cNvSpPr>
              <p:nvPr/>
            </p:nvSpPr>
            <p:spPr>
              <a:xfrm>
                <a:off x="4317797" y="2086013"/>
                <a:ext cx="4507228" cy="1970026"/>
              </a:xfrm>
              <a:prstGeom prst="rect">
                <a:avLst/>
              </a:prstGeom>
              <a:blipFill>
                <a:blip r:embed="rId3"/>
                <a:stretch>
                  <a:fillRect/>
                </a:stretch>
              </a:blipFill>
              <a:ln>
                <a:solidFill>
                  <a:schemeClr val="tx1"/>
                </a:solidFill>
              </a:ln>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C5F55BA0-7E6C-9A18-3C8A-5B30515FE95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93852" y="1997022"/>
            <a:ext cx="4012388" cy="230540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9678B35-ADF9-84F4-7A98-4AB150E56751}"/>
                  </a:ext>
                </a:extLst>
              </p:cNvPr>
              <p:cNvSpPr txBox="1"/>
              <p:nvPr/>
            </p:nvSpPr>
            <p:spPr>
              <a:xfrm>
                <a:off x="1225296" y="4399814"/>
                <a:ext cx="4572000" cy="846514"/>
              </a:xfrm>
              <a:prstGeom prst="rect">
                <a:avLst/>
              </a:prstGeom>
              <a:noFill/>
            </p:spPr>
            <p:txBody>
              <a:bodyPr wrap="square">
                <a:spAutoFit/>
              </a:bodyPr>
              <a:lstStyle/>
              <a:p>
                <a:pPr indent="457200" algn="just" eaLnBrk="0">
                  <a:lnSpc>
                    <a:spcPct val="120000"/>
                  </a:lnSpc>
                  <a:spcBef>
                    <a:spcPts val="893"/>
                  </a:spcBef>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sSubSup>
                            <m:sSubSupPr>
                              <m:ctrlPr>
                                <a:rPr lang="zh-CN" altLang="en-US" sz="2000" i="1" smtClean="0">
                                  <a:solidFill>
                                    <a:schemeClr val="tx1"/>
                                  </a:solidFill>
                                  <a:latin typeface="Cambria Math" panose="02040503050406030204" pitchFamily="18" charset="0"/>
                                </a:rPr>
                              </m:ctrlPr>
                            </m:sSubSupPr>
                            <m:e>
                              <m:r>
                                <a:rPr lang="zh-CN" altLang="en-US" sz="2000" i="1" smtClean="0">
                                  <a:solidFill>
                                    <a:schemeClr val="tx1"/>
                                  </a:solidFill>
                                  <a:latin typeface="Cambria Math" panose="02040503050406030204" pitchFamily="18" charset="0"/>
                                </a:rPr>
                                <m:t>𝑉</m:t>
                              </m:r>
                            </m:e>
                            <m:sub>
                              <m:r>
                                <a:rPr lang="zh-CN" altLang="en-US" sz="2000" i="1" smtClean="0">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𝑜𝑢𝑡</m:t>
                              </m:r>
                            </m:sub>
                            <m:sup>
                              <m:r>
                                <a:rPr lang="zh-CN" altLang="en-US" sz="2000" i="1" smtClean="0">
                                  <a:solidFill>
                                    <a:schemeClr val="tx1"/>
                                  </a:solidFill>
                                  <a:latin typeface="Cambria Math" panose="02040503050406030204" pitchFamily="18" charset="0"/>
                                </a:rPr>
                                <m:t>2</m:t>
                              </m:r>
                            </m:sup>
                          </m:sSubSup>
                        </m:e>
                      </m:acc>
                      <m:r>
                        <a:rPr lang="en-US" altLang="zh-CN" sz="2000" b="0" i="1" smtClean="0">
                          <a:solidFill>
                            <a:schemeClr val="tx1"/>
                          </a:solidFill>
                          <a:latin typeface="Cambria Math" panose="02040503050406030204" pitchFamily="18" charset="0"/>
                        </a:rPr>
                        <m:t>=</m:t>
                      </m:r>
                      <m:acc>
                        <m:accPr>
                          <m:chr m:val="̅"/>
                          <m:ctrlPr>
                            <a:rPr lang="zh-CN" altLang="en-US" sz="2000" i="1">
                              <a:latin typeface="Cambria Math" panose="02040503050406030204" pitchFamily="18" charset="0"/>
                            </a:rPr>
                          </m:ctrlPr>
                        </m:accPr>
                        <m:e>
                          <m:sSubSup>
                            <m:sSubSupPr>
                              <m:ctrlPr>
                                <a:rPr lang="zh-CN" altLang="en-US" sz="2000" i="1">
                                  <a:latin typeface="Cambria Math" panose="02040503050406030204" pitchFamily="18" charset="0"/>
                                </a:rPr>
                              </m:ctrlPr>
                            </m:sSubSupPr>
                            <m:e>
                              <m:r>
                                <a:rPr lang="en-US" altLang="zh-CN" sz="2000" b="0" i="1" smtClean="0">
                                  <a:latin typeface="Cambria Math" panose="02040503050406030204" pitchFamily="18" charset="0"/>
                                </a:rPr>
                                <m:t>𝐼</m:t>
                              </m:r>
                            </m:e>
                            <m:sub>
                              <m:r>
                                <a:rPr lang="zh-CN" altLang="en-US" sz="2000" i="1">
                                  <a:latin typeface="Cambria Math" panose="02040503050406030204" pitchFamily="18" charset="0"/>
                                </a:rPr>
                                <m:t>𝑛</m:t>
                              </m:r>
                              <m:r>
                                <a:rPr lang="en-US" altLang="zh-CN" sz="2000" i="1">
                                  <a:latin typeface="Cambria Math" panose="02040503050406030204" pitchFamily="18" charset="0"/>
                                </a:rPr>
                                <m:t>,</m:t>
                              </m:r>
                              <m:r>
                                <a:rPr lang="en-US" altLang="zh-CN" sz="2000" b="0" i="1" smtClean="0">
                                  <a:latin typeface="Cambria Math" panose="02040503050406030204" pitchFamily="18" charset="0"/>
                                </a:rPr>
                                <m:t>𝑖𝑛</m:t>
                              </m:r>
                            </m:sub>
                            <m:sup>
                              <m:r>
                                <a:rPr lang="zh-CN" altLang="en-US" sz="2000" i="1">
                                  <a:latin typeface="Cambria Math" panose="02040503050406030204" pitchFamily="18" charset="0"/>
                                </a:rPr>
                                <m:t>2</m:t>
                              </m:r>
                            </m:sup>
                          </m:sSubSup>
                        </m:e>
                      </m:acc>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𝑖𝑛</m:t>
                                  </m:r>
                                </m:sub>
                              </m:sSub>
                              <m:r>
                                <a:rPr lang="zh-CN" altLang="en-US" sz="2000" b="0" i="1" smtClean="0">
                                  <a:latin typeface="Cambria Math" panose="02040503050406030204" pitchFamily="18" charset="0"/>
                                </a:rPr>
                                <m:t>𝜔</m:t>
                              </m:r>
                            </m:den>
                          </m:f>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2</m:t>
                          </m:r>
                        </m:sup>
                      </m:sSup>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𝑚</m:t>
                          </m:r>
                        </m:sub>
                        <m:sup>
                          <m:r>
                            <a:rPr lang="en-US" altLang="zh-CN" sz="2000" b="0" i="1" smtClean="0">
                              <a:latin typeface="Cambria Math" panose="02040503050406030204" pitchFamily="18" charset="0"/>
                            </a:rPr>
                            <m:t>2</m:t>
                          </m:r>
                        </m:sup>
                      </m:sSubSup>
                      <m:sSubSup>
                        <m:sSubSupPr>
                          <m:ctrlPr>
                            <a:rPr lang="en-US" altLang="zh-CN" sz="2000" b="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𝑅</m:t>
                          </m:r>
                        </m:e>
                        <m:sub>
                          <m:r>
                            <a:rPr lang="en-US" altLang="zh-CN" sz="2000" b="0" i="1" smtClean="0">
                              <a:solidFill>
                                <a:schemeClr val="tx1"/>
                              </a:solidFill>
                              <a:latin typeface="Cambria Math" panose="02040503050406030204" pitchFamily="18" charset="0"/>
                            </a:rPr>
                            <m:t>𝐷</m:t>
                          </m:r>
                        </m:sub>
                        <m:sup>
                          <m:r>
                            <a:rPr lang="en-US" altLang="zh-CN" sz="2000" b="0" i="1" smtClean="0">
                              <a:solidFill>
                                <a:schemeClr val="tx1"/>
                              </a:solidFill>
                              <a:latin typeface="Cambria Math" panose="02040503050406030204" pitchFamily="18" charset="0"/>
                            </a:rPr>
                            <m:t>2</m:t>
                          </m:r>
                        </m:sup>
                      </m:sSubSup>
                    </m:oMath>
                  </m:oMathPara>
                </a14:m>
                <a:endParaRPr lang="en-US" altLang="zh-CN" sz="2000" b="0" i="1" dirty="0">
                  <a:solidFill>
                    <a:schemeClr val="tx1"/>
                  </a:solidFill>
                  <a:latin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09678B35-ADF9-84F4-7A98-4AB150E56751}"/>
                  </a:ext>
                </a:extLst>
              </p:cNvPr>
              <p:cNvSpPr txBox="1">
                <a:spLocks noRot="1" noChangeAspect="1" noMove="1" noResize="1" noEditPoints="1" noAdjustHandles="1" noChangeArrowheads="1" noChangeShapeType="1" noTextEdit="1"/>
              </p:cNvSpPr>
              <p:nvPr/>
            </p:nvSpPr>
            <p:spPr>
              <a:xfrm>
                <a:off x="1225296" y="4399814"/>
                <a:ext cx="4572000" cy="84651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A5AE75D-D3E3-BB5F-7419-7DB80592FB8F}"/>
                  </a:ext>
                </a:extLst>
              </p:cNvPr>
              <p:cNvSpPr txBox="1"/>
              <p:nvPr/>
            </p:nvSpPr>
            <p:spPr>
              <a:xfrm>
                <a:off x="618134" y="5225712"/>
                <a:ext cx="6228893" cy="880369"/>
              </a:xfrm>
              <a:prstGeom prst="rect">
                <a:avLst/>
              </a:prstGeom>
              <a:noFill/>
            </p:spPr>
            <p:txBody>
              <a:bodyPr wrap="square">
                <a:spAutoFit/>
              </a:bodyPr>
              <a:lstStyle/>
              <a:p>
                <a:pPr indent="457200" algn="just" eaLnBrk="0">
                  <a:lnSpc>
                    <a:spcPct val="120000"/>
                  </a:lnSpc>
                  <a:spcBef>
                    <a:spcPts val="893"/>
                  </a:spcBef>
                </a:pPr>
                <a14:m>
                  <m:oMathPara xmlns:m="http://schemas.openxmlformats.org/officeDocument/2006/math">
                    <m:oMathParaPr>
                      <m:jc m:val="centerGroup"/>
                    </m:oMathParaPr>
                    <m:oMath xmlns:m="http://schemas.openxmlformats.org/officeDocument/2006/math">
                      <m:acc>
                        <m:accPr>
                          <m:chr m:val="̅"/>
                          <m:ctrlPr>
                            <a:rPr lang="zh-CN" altLang="en-US" sz="2000" i="1" smtClean="0">
                              <a:solidFill>
                                <a:schemeClr val="tx1"/>
                              </a:solidFill>
                              <a:latin typeface="Cambria Math" panose="02040503050406030204" pitchFamily="18" charset="0"/>
                            </a:rPr>
                          </m:ctrlPr>
                        </m:accPr>
                        <m:e>
                          <m:sSubSup>
                            <m:sSubSupPr>
                              <m:ctrlPr>
                                <a:rPr lang="zh-CN" altLang="en-US" sz="2000" i="1" smtClean="0">
                                  <a:solidFill>
                                    <a:schemeClr val="tx1"/>
                                  </a:solidFill>
                                  <a:latin typeface="Cambria Math" panose="02040503050406030204" pitchFamily="18" charset="0"/>
                                </a:rPr>
                              </m:ctrlPr>
                            </m:sSubSupPr>
                            <m:e>
                              <m:r>
                                <a:rPr lang="en-US" altLang="zh-CN" sz="2000" b="0" i="1" smtClean="0">
                                  <a:solidFill>
                                    <a:schemeClr val="tx1"/>
                                  </a:solidFill>
                                  <a:latin typeface="Cambria Math" panose="02040503050406030204" pitchFamily="18" charset="0"/>
                                </a:rPr>
                                <m:t>𝐼</m:t>
                              </m:r>
                            </m:e>
                            <m:sub>
                              <m:r>
                                <a:rPr lang="zh-CN" altLang="en-US" sz="2000" i="1" smtClean="0">
                                  <a:solidFill>
                                    <a:schemeClr val="tx1"/>
                                  </a:solidFill>
                                  <a:latin typeface="Cambria Math" panose="02040503050406030204" pitchFamily="18" charset="0"/>
                                </a:rPr>
                                <m:t>𝑛</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𝑖𝑛</m:t>
                              </m:r>
                            </m:sub>
                            <m:sup>
                              <m:r>
                                <a:rPr lang="zh-CN" altLang="en-US" sz="2000" i="1" smtClean="0">
                                  <a:solidFill>
                                    <a:schemeClr val="tx1"/>
                                  </a:solidFill>
                                  <a:latin typeface="Cambria Math" panose="02040503050406030204" pitchFamily="18" charset="0"/>
                                </a:rPr>
                                <m:t>2</m:t>
                              </m:r>
                            </m:sup>
                          </m:sSubSup>
                        </m:e>
                      </m:acc>
                      <m:r>
                        <a:rPr lang="en-US" altLang="zh-CN" sz="2000" b="0" i="1" smtClean="0">
                          <a:solidFill>
                            <a:schemeClr val="tx1"/>
                          </a:solidFill>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𝐶</m:t>
                              </m:r>
                            </m:e>
                            <m:sub>
                              <m:r>
                                <a:rPr lang="en-US" altLang="zh-CN" sz="2000" i="1">
                                  <a:latin typeface="Cambria Math" panose="02040503050406030204" pitchFamily="18" charset="0"/>
                                </a:rPr>
                                <m:t>𝑖𝑛</m:t>
                              </m:r>
                            </m:sub>
                          </m:sSub>
                          <m:r>
                            <a:rPr lang="zh-CN" altLang="en-US" sz="2000" i="1" smtClean="0">
                              <a:latin typeface="Cambria Math" panose="02040503050406030204" pitchFamily="18" charset="0"/>
                            </a:rPr>
                            <m:t>𝜔</m:t>
                          </m:r>
                          <m:r>
                            <a:rPr lang="en-US" altLang="zh-CN" sz="2000" i="1">
                              <a:latin typeface="Cambria Math" panose="02040503050406030204" pitchFamily="18" charset="0"/>
                            </a:rPr>
                            <m:t>)</m:t>
                          </m:r>
                        </m:e>
                        <m:sup>
                          <m:r>
                            <a:rPr lang="en-US" altLang="zh-CN" sz="2000" i="1">
                              <a:latin typeface="Cambria Math" panose="02040503050406030204" pitchFamily="18" charset="0"/>
                            </a:rPr>
                            <m:t>2</m:t>
                          </m:r>
                        </m:sup>
                      </m:sSup>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4</m:t>
                          </m:r>
                          <m:r>
                            <a:rPr lang="en-US" altLang="zh-CN" sz="2000" i="1">
                              <a:latin typeface="Cambria Math" panose="02040503050406030204" pitchFamily="18" charset="0"/>
                            </a:rPr>
                            <m:t>𝑘𝑇</m:t>
                          </m:r>
                        </m:num>
                        <m:den>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𝑔</m:t>
                              </m:r>
                            </m:e>
                            <m:sub>
                              <m:r>
                                <a:rPr lang="en-US" altLang="zh-CN" sz="2000" i="1">
                                  <a:latin typeface="Cambria Math" panose="02040503050406030204" pitchFamily="18" charset="0"/>
                                </a:rPr>
                                <m:t>𝑚</m:t>
                              </m:r>
                            </m:sub>
                            <m:sup>
                              <m:r>
                                <a:rPr lang="en-US" altLang="zh-CN" sz="2000" i="1">
                                  <a:latin typeface="Cambria Math" panose="02040503050406030204" pitchFamily="18" charset="0"/>
                                </a:rPr>
                                <m:t>2</m:t>
                              </m:r>
                            </m:sup>
                          </m:sSubSup>
                        </m:den>
                      </m:f>
                      <m:r>
                        <a:rPr lang="en-US" altLang="zh-CN" sz="2000" i="1">
                          <a:latin typeface="Cambria Math" panose="02040503050406030204" pitchFamily="18" charset="0"/>
                        </a:rPr>
                        <m:t>(</m:t>
                      </m:r>
                      <m:r>
                        <a:rPr lang="zh-CN" altLang="en-US" sz="2000" i="1">
                          <a:latin typeface="Cambria Math" panose="02040503050406030204" pitchFamily="18" charset="0"/>
                        </a:rPr>
                        <m:t>𝛾</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𝑔</m:t>
                          </m:r>
                        </m:e>
                        <m:sub>
                          <m:r>
                            <a:rPr lang="en-US" altLang="zh-CN" sz="2000" i="1">
                              <a:latin typeface="Cambria Math" panose="02040503050406030204" pitchFamily="18" charset="0"/>
                            </a:rPr>
                            <m:t>𝑚</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1</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𝐷</m:t>
                              </m:r>
                            </m:sub>
                          </m:sSub>
                        </m:den>
                      </m:f>
                      <m:r>
                        <a:rPr lang="en-US" altLang="zh-CN" sz="2000" i="1">
                          <a:latin typeface="Cambria Math" panose="02040503050406030204" pitchFamily="18" charset="0"/>
                        </a:rPr>
                        <m:t>)</m:t>
                      </m:r>
                    </m:oMath>
                  </m:oMathPara>
                </a14:m>
                <a:endParaRPr lang="en-US" altLang="zh-CN" sz="2000" b="0" i="1" dirty="0">
                  <a:solidFill>
                    <a:schemeClr val="tx1"/>
                  </a:solidFill>
                  <a:latin typeface="Cambria Math" panose="02040503050406030204" pitchFamily="18" charset="0"/>
                </a:endParaRPr>
              </a:p>
            </p:txBody>
          </p:sp>
        </mc:Choice>
        <mc:Fallback xmlns="">
          <p:sp>
            <p:nvSpPr>
              <p:cNvPr id="9" name="文本框 8">
                <a:extLst>
                  <a:ext uri="{FF2B5EF4-FFF2-40B4-BE49-F238E27FC236}">
                    <a16:creationId xmlns:a16="http://schemas.microsoft.com/office/drawing/2014/main" id="{DA5AE75D-D3E3-BB5F-7419-7DB80592FB8F}"/>
                  </a:ext>
                </a:extLst>
              </p:cNvPr>
              <p:cNvSpPr txBox="1">
                <a:spLocks noRot="1" noChangeAspect="1" noMove="1" noResize="1" noEditPoints="1" noAdjustHandles="1" noChangeArrowheads="1" noChangeShapeType="1" noTextEdit="1"/>
              </p:cNvSpPr>
              <p:nvPr/>
            </p:nvSpPr>
            <p:spPr>
              <a:xfrm>
                <a:off x="618134" y="5225712"/>
                <a:ext cx="6228893" cy="880369"/>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550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43339" y="830103"/>
            <a:ext cx="9187815" cy="5139099"/>
          </a:xfrm>
          <a:prstGeom prst="rect">
            <a:avLst/>
          </a:prstGeom>
          <a:blipFill dpi="0" rotWithShape="1">
            <a:blip r:embed="rId4">
              <a:alphaModFix amt="3000"/>
            </a:blip>
            <a:srcRect/>
            <a:tile tx="0" ty="0" sx="100000" sy="100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object 8">
            <a:extLst>
              <a:ext uri="{FF2B5EF4-FFF2-40B4-BE49-F238E27FC236}">
                <a16:creationId xmlns:a16="http://schemas.microsoft.com/office/drawing/2014/main" id="{B084CCB8-6411-D217-7AAD-D8906BB8641A}"/>
              </a:ext>
            </a:extLst>
          </p:cNvPr>
          <p:cNvSpPr txBox="1"/>
          <p:nvPr/>
        </p:nvSpPr>
        <p:spPr>
          <a:xfrm>
            <a:off x="2394574" y="711367"/>
            <a:ext cx="4591050" cy="1276824"/>
          </a:xfrm>
          <a:prstGeom prst="rect">
            <a:avLst/>
          </a:prstGeom>
        </p:spPr>
        <p:txBody>
          <a:bodyPr vert="horz" wrap="square" lIns="0" tIns="0" rIns="0" bIns="0" rtlCol="0">
            <a:spAutoFit/>
          </a:bodyPr>
          <a:lstStyle/>
          <a:p>
            <a:pPr algn="ctr">
              <a:lnSpc>
                <a:spcPct val="150000"/>
              </a:lnSpc>
            </a:pPr>
            <a:r>
              <a:rPr lang="zh-CN" altLang="en-US" sz="3000" dirty="0">
                <a:latin typeface="黑体" panose="02010609060101010101" pitchFamily="49" charset="-122"/>
                <a:ea typeface="黑体" panose="02010609060101010101" pitchFamily="49" charset="-122"/>
                <a:cs typeface="SimSun"/>
              </a:rPr>
              <a:t>第七章 噪声</a:t>
            </a:r>
          </a:p>
          <a:p>
            <a:pPr algn="ctr">
              <a:lnSpc>
                <a:spcPct val="150000"/>
              </a:lnSpc>
            </a:pPr>
            <a:endParaRPr lang="zh-CN" altLang="en-US" sz="3000" dirty="0">
              <a:latin typeface="黑体" panose="02010609060101010101" pitchFamily="49" charset="-122"/>
              <a:ea typeface="黑体" panose="02010609060101010101" pitchFamily="49" charset="-122"/>
              <a:cs typeface="SimSun"/>
            </a:endParaRPr>
          </a:p>
        </p:txBody>
      </p:sp>
      <p:sp>
        <p:nvSpPr>
          <p:cNvPr id="6" name="文本框 5">
            <a:extLst>
              <a:ext uri="{FF2B5EF4-FFF2-40B4-BE49-F238E27FC236}">
                <a16:creationId xmlns:a16="http://schemas.microsoft.com/office/drawing/2014/main" id="{D5D4316B-2A59-5252-F07F-9CFBF5A23471}"/>
              </a:ext>
            </a:extLst>
          </p:cNvPr>
          <p:cNvSpPr txBox="1"/>
          <p:nvPr/>
        </p:nvSpPr>
        <p:spPr>
          <a:xfrm>
            <a:off x="5378281" y="1349779"/>
            <a:ext cx="3626893" cy="4412875"/>
          </a:xfrm>
          <a:prstGeom prst="rect">
            <a:avLst/>
          </a:prstGeom>
          <a:noFill/>
        </p:spPr>
        <p:txBody>
          <a:bodyPr wrap="square">
            <a:spAutoFit/>
          </a:bodyPr>
          <a:lstStyle/>
          <a:p>
            <a:pPr marL="457200" indent="-457200">
              <a:lnSpc>
                <a:spcPct val="20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噪声的统计特性</a:t>
            </a:r>
          </a:p>
          <a:p>
            <a:pPr marL="457200" indent="-457200">
              <a:lnSpc>
                <a:spcPct val="20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噪声类型</a:t>
            </a:r>
          </a:p>
          <a:p>
            <a:pPr marL="457200" indent="-457200">
              <a:lnSpc>
                <a:spcPct val="20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电路中的噪声表示</a:t>
            </a:r>
          </a:p>
          <a:p>
            <a:pPr marL="457200" indent="-457200">
              <a:lnSpc>
                <a:spcPct val="20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单级放大器中的噪声</a:t>
            </a:r>
          </a:p>
          <a:p>
            <a:pPr marL="457200" indent="-457200">
              <a:lnSpc>
                <a:spcPct val="20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差动对中的噪声</a:t>
            </a:r>
          </a:p>
          <a:p>
            <a:pPr marL="457200" indent="-457200">
              <a:lnSpc>
                <a:spcPct val="20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噪声带宽</a:t>
            </a:r>
          </a:p>
        </p:txBody>
      </p:sp>
      <p:sp>
        <p:nvSpPr>
          <p:cNvPr id="5" name="文本框 4">
            <a:extLst>
              <a:ext uri="{FF2B5EF4-FFF2-40B4-BE49-F238E27FC236}">
                <a16:creationId xmlns:a16="http://schemas.microsoft.com/office/drawing/2014/main" id="{0C561094-05EC-D1D6-C5CB-DE32B07A81B3}"/>
              </a:ext>
            </a:extLst>
          </p:cNvPr>
          <p:cNvSpPr txBox="1"/>
          <p:nvPr/>
        </p:nvSpPr>
        <p:spPr>
          <a:xfrm>
            <a:off x="300798" y="1715048"/>
            <a:ext cx="4797154" cy="3888885"/>
          </a:xfrm>
          <a:prstGeom prst="rect">
            <a:avLst/>
          </a:prstGeom>
          <a:noFill/>
        </p:spPr>
        <p:txBody>
          <a:bodyPr wrap="square">
            <a:spAutoFit/>
          </a:bodyPr>
          <a:lstStyle/>
          <a:p>
            <a:pPr marL="12700" indent="354965" algn="l" rtl="0" eaLnBrk="0">
              <a:lnSpc>
                <a:spcPct val="102000"/>
              </a:lnSpc>
              <a:tabLst/>
            </a:pPr>
            <a:r>
              <a:rPr lang="zh-CN" altLang="en-US" sz="2400" kern="0" spc="70" dirty="0">
                <a:solidFill>
                  <a:srgbClr val="000000">
                    <a:alpha val="100000"/>
                  </a:srgbClr>
                </a:solidFill>
                <a:latin typeface="微软雅黑" panose="020B0503020204020204" pitchFamily="34" charset="-122"/>
                <a:ea typeface="微软雅黑" panose="020B0503020204020204" pitchFamily="34" charset="-122"/>
                <a:cs typeface="SimSun"/>
              </a:rPr>
              <a:t>噪声是我们不期望的一种信号，它限制了</a:t>
            </a:r>
            <a:r>
              <a:rPr lang="zh-CN" altLang="en-US" sz="2400" kern="0" spc="70" dirty="0">
                <a:solidFill>
                  <a:srgbClr val="FF0000"/>
                </a:solidFill>
                <a:latin typeface="微软雅黑" panose="020B0503020204020204" pitchFamily="34" charset="-122"/>
                <a:ea typeface="微软雅黑" panose="020B0503020204020204" pitchFamily="34" charset="-122"/>
                <a:cs typeface="SimSun"/>
              </a:rPr>
              <a:t>系统能够</a:t>
            </a:r>
            <a:r>
              <a:rPr lang="zh-CN" altLang="en-US" sz="2400" kern="0" spc="60" dirty="0">
                <a:solidFill>
                  <a:srgbClr val="FF0000"/>
                </a:solidFill>
                <a:latin typeface="微软雅黑" panose="020B0503020204020204" pitchFamily="34" charset="-122"/>
                <a:ea typeface="微软雅黑" panose="020B0503020204020204" pitchFamily="34" charset="-122"/>
                <a:cs typeface="SimSun"/>
              </a:rPr>
              <a:t>正确处理最小信号电平</a:t>
            </a:r>
            <a:r>
              <a:rPr lang="zh-CN" altLang="en-US" sz="2400" kern="0" spc="60" dirty="0">
                <a:solidFill>
                  <a:srgbClr val="000000">
                    <a:alpha val="100000"/>
                  </a:srgbClr>
                </a:solidFill>
                <a:latin typeface="微软雅黑" panose="020B0503020204020204" pitchFamily="34" charset="-122"/>
                <a:ea typeface="微软雅黑" panose="020B0503020204020204" pitchFamily="34" charset="-122"/>
                <a:cs typeface="SimSun"/>
              </a:rPr>
              <a:t>，而且</a:t>
            </a:r>
            <a:r>
              <a:rPr lang="zh-CN" altLang="en-US" sz="2400" kern="0" spc="70" dirty="0">
                <a:solidFill>
                  <a:srgbClr val="000000">
                    <a:alpha val="100000"/>
                  </a:srgbClr>
                </a:solidFill>
                <a:latin typeface="微软雅黑" panose="020B0503020204020204" pitchFamily="34" charset="-122"/>
                <a:ea typeface="微软雅黑" panose="020B0503020204020204" pitchFamily="34" charset="-122"/>
                <a:cs typeface="SimSun"/>
              </a:rPr>
              <a:t>噪声与系统的</a:t>
            </a:r>
            <a:r>
              <a:rPr lang="zh-CN" altLang="en-US" sz="2400" kern="0" spc="70" dirty="0">
                <a:solidFill>
                  <a:srgbClr val="FF0000"/>
                </a:solidFill>
                <a:latin typeface="微软雅黑" panose="020B0503020204020204" pitchFamily="34" charset="-122"/>
                <a:ea typeface="微软雅黑" panose="020B0503020204020204" pitchFamily="34" charset="-122"/>
                <a:cs typeface="SimSun"/>
              </a:rPr>
              <a:t>功耗、速度、线性度</a:t>
            </a:r>
            <a:r>
              <a:rPr lang="zh-CN" altLang="en-US" sz="2400" kern="0" spc="70" dirty="0">
                <a:solidFill>
                  <a:srgbClr val="000000">
                    <a:alpha val="100000"/>
                  </a:srgbClr>
                </a:solidFill>
                <a:latin typeface="微软雅黑" panose="020B0503020204020204" pitchFamily="34" charset="-122"/>
                <a:ea typeface="微软雅黑" panose="020B0503020204020204" pitchFamily="34" charset="-122"/>
                <a:cs typeface="SimSun"/>
              </a:rPr>
              <a:t>之间是互相制约的，如今的模拟电路</a:t>
            </a:r>
            <a:r>
              <a:rPr lang="zh-CN" altLang="en-US" sz="2400" kern="0" spc="60" dirty="0">
                <a:solidFill>
                  <a:srgbClr val="000000">
                    <a:alpha val="100000"/>
                  </a:srgbClr>
                </a:solidFill>
                <a:latin typeface="微软雅黑" panose="020B0503020204020204" pitchFamily="34" charset="-122"/>
                <a:ea typeface="微软雅黑" panose="020B0503020204020204" pitchFamily="34" charset="-122"/>
                <a:cs typeface="SimSun"/>
              </a:rPr>
              <a:t>设计者必须要</a:t>
            </a:r>
            <a:r>
              <a:rPr lang="zh-CN" altLang="en-US" sz="2400" kern="0" spc="20" dirty="0">
                <a:solidFill>
                  <a:srgbClr val="000000">
                    <a:alpha val="100000"/>
                  </a:srgbClr>
                </a:solidFill>
                <a:latin typeface="微软雅黑" panose="020B0503020204020204" pitchFamily="34" charset="-122"/>
                <a:ea typeface="微软雅黑" panose="020B0503020204020204" pitchFamily="34" charset="-122"/>
                <a:cs typeface="SimSun"/>
              </a:rPr>
              <a:t>考虑到噪声的影响。</a:t>
            </a:r>
            <a:endParaRPr lang="zh-CN" altLang="en-US" sz="2400" dirty="0">
              <a:latin typeface="微软雅黑" panose="020B0503020204020204" pitchFamily="34" charset="-122"/>
              <a:ea typeface="微软雅黑" panose="020B0503020204020204" pitchFamily="34" charset="-122"/>
              <a:cs typeface="Arial"/>
            </a:endParaRPr>
          </a:p>
          <a:p>
            <a:pPr marL="12700" indent="361950" algn="l" rtl="0" eaLnBrk="0">
              <a:lnSpc>
                <a:spcPct val="101000"/>
              </a:lnSpc>
              <a:spcBef>
                <a:spcPts val="548"/>
              </a:spcBef>
              <a:tabLst/>
            </a:pPr>
            <a:r>
              <a:rPr lang="zh-CN" altLang="en-US" sz="2400" kern="0" spc="70" dirty="0">
                <a:solidFill>
                  <a:srgbClr val="000000">
                    <a:alpha val="100000"/>
                  </a:srgbClr>
                </a:solidFill>
                <a:latin typeface="微软雅黑" panose="020B0503020204020204" pitchFamily="34" charset="-122"/>
                <a:ea typeface="微软雅黑" panose="020B0503020204020204" pitchFamily="34" charset="-122"/>
                <a:cs typeface="SimSun"/>
              </a:rPr>
              <a:t>本章我们将介绍噪声时域和频域特性、噪声的类型、噪声在电路中的表示方法以</a:t>
            </a:r>
            <a:r>
              <a:rPr lang="zh-CN" altLang="en-US" sz="2400" kern="0" spc="40" dirty="0">
                <a:solidFill>
                  <a:srgbClr val="000000">
                    <a:alpha val="100000"/>
                  </a:srgbClr>
                </a:solidFill>
                <a:latin typeface="微软雅黑" panose="020B0503020204020204" pitchFamily="34" charset="-122"/>
                <a:ea typeface="微软雅黑" panose="020B0503020204020204" pitchFamily="34" charset="-122"/>
                <a:cs typeface="SimSun"/>
              </a:rPr>
              <a:t>及噪声对各种电路的具体</a:t>
            </a:r>
            <a:r>
              <a:rPr lang="zh-CN" altLang="en-US" sz="2400" kern="0" spc="30" dirty="0">
                <a:solidFill>
                  <a:srgbClr val="000000">
                    <a:alpha val="100000"/>
                  </a:srgbClr>
                </a:solidFill>
                <a:latin typeface="微软雅黑" panose="020B0503020204020204" pitchFamily="34" charset="-122"/>
                <a:ea typeface="微软雅黑" panose="020B0503020204020204" pitchFamily="34" charset="-122"/>
                <a:cs typeface="SimSun"/>
              </a:rPr>
              <a:t>影响。</a:t>
            </a:r>
            <a:endParaRPr lang="zh-CN" altLang="en-US" sz="2400" dirty="0">
              <a:latin typeface="微软雅黑" panose="020B0503020204020204" pitchFamily="34" charset="-122"/>
              <a:ea typeface="微软雅黑" panose="020B0503020204020204" pitchFamily="34" charset="-122"/>
              <a:cs typeface="SimSu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电路中的噪声表示</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5DD45B3C-815A-95DE-FEA7-9EBBC733B5EF}"/>
              </a:ext>
            </a:extLst>
          </p:cNvPr>
          <p:cNvSpPr txBox="1"/>
          <p:nvPr/>
        </p:nvSpPr>
        <p:spPr>
          <a:xfrm>
            <a:off x="193852" y="756720"/>
            <a:ext cx="8796529" cy="975652"/>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 输入参考噪声</a:t>
            </a:r>
          </a:p>
          <a:p>
            <a:pPr indent="457200" eaLnBrk="0" fontAlgn="t">
              <a:lnSpc>
                <a:spcPct val="143000"/>
              </a:lnSpc>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同时使用电流源和电压源作为输入噪声参考是不是把噪声计算了两次</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cs typeface="Arial"/>
            </a:endParaRPr>
          </a:p>
        </p:txBody>
      </p:sp>
      <p:pic>
        <p:nvPicPr>
          <p:cNvPr id="15" name="图片 14">
            <a:extLst>
              <a:ext uri="{FF2B5EF4-FFF2-40B4-BE49-F238E27FC236}">
                <a16:creationId xmlns:a16="http://schemas.microsoft.com/office/drawing/2014/main" id="{0FD40630-6FAC-892E-0D84-99F487E8839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61740" y="2723553"/>
            <a:ext cx="4057270" cy="2216774"/>
          </a:xfrm>
          <a:prstGeom prst="rect">
            <a:avLst/>
          </a:prstGeom>
        </p:spPr>
      </p:pic>
      <p:pic>
        <p:nvPicPr>
          <p:cNvPr id="17" name="图片 16">
            <a:extLst>
              <a:ext uri="{FF2B5EF4-FFF2-40B4-BE49-F238E27FC236}">
                <a16:creationId xmlns:a16="http://schemas.microsoft.com/office/drawing/2014/main" id="{3B10B9EE-11FB-D792-14A2-985C302EB4C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002281" y="1939287"/>
            <a:ext cx="3479979" cy="1568531"/>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F32EF39-6511-B6CE-6CEE-F9AC62502E28}"/>
                  </a:ext>
                </a:extLst>
              </p:cNvPr>
              <p:cNvSpPr txBox="1"/>
              <p:nvPr/>
            </p:nvSpPr>
            <p:spPr>
              <a:xfrm>
                <a:off x="5254536" y="4038354"/>
                <a:ext cx="3081420" cy="583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𝑖𝑛</m:t>
                          </m:r>
                        </m:sub>
                      </m:sSub>
                      <m:r>
                        <a:rPr lang="en-US" altLang="zh-CN" b="0" i="1" smtClean="0">
                          <a:latin typeface="Cambria Math" panose="02040503050406030204" pitchFamily="18" charset="0"/>
                        </a:rPr>
                        <m:t>=</m:t>
                      </m:r>
                      <m:r>
                        <a:rPr lang="en-US" altLang="zh-CN" i="1">
                          <a:latin typeface="Cambria Math" panose="02040503050406030204" pitchFamily="18" charset="0"/>
                        </a:rPr>
                        <m:t>4</m:t>
                      </m:r>
                      <m:r>
                        <a:rPr lang="en-US" altLang="zh-CN" i="1">
                          <a:latin typeface="Cambria Math" panose="02040503050406030204" pitchFamily="18" charset="0"/>
                        </a:rPr>
                        <m:t>𝑘𝑇</m:t>
                      </m:r>
                      <m:f>
                        <m:fPr>
                          <m:ctrlPr>
                            <a:rPr lang="en-US" altLang="zh-CN" i="1">
                              <a:latin typeface="Cambria Math" panose="02040503050406030204" pitchFamily="18" charset="0"/>
                            </a:rPr>
                          </m:ctrlPr>
                        </m:fPr>
                        <m:num>
                          <m:r>
                            <a:rPr lang="zh-CN" altLang="en-US" i="1">
                              <a:latin typeface="Cambria Math" panose="02040503050406030204" pitchFamily="18" charset="0"/>
                            </a:rPr>
                            <m:t>𝛾</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𝑔</m:t>
                              </m:r>
                            </m:e>
                            <m:sub>
                              <m:r>
                                <a:rPr lang="en-US" altLang="zh-CN" i="1">
                                  <a:latin typeface="Cambria Math" panose="02040503050406030204" pitchFamily="18" charset="0"/>
                                </a:rPr>
                                <m:t>𝑚</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4</m:t>
                          </m:r>
                          <m:r>
                            <a:rPr lang="en-US" altLang="zh-CN" i="1">
                              <a:latin typeface="Cambria Math" panose="02040503050406030204" pitchFamily="18" charset="0"/>
                            </a:rPr>
                            <m:t>𝑘𝑇</m:t>
                          </m:r>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𝑔</m:t>
                              </m:r>
                            </m:e>
                            <m:sub>
                              <m:r>
                                <a:rPr lang="en-US" altLang="zh-CN" i="1">
                                  <a:latin typeface="Cambria Math" panose="02040503050406030204" pitchFamily="18" charset="0"/>
                                </a:rPr>
                                <m:t>𝑚</m:t>
                              </m:r>
                            </m:sub>
                            <m:sup>
                              <m:r>
                                <a:rPr lang="en-US" altLang="zh-CN" i="1">
                                  <a:latin typeface="Cambria Math" panose="02040503050406030204" pitchFamily="18" charset="0"/>
                                </a:rPr>
                                <m:t>2</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𝐷</m:t>
                              </m:r>
                            </m:sub>
                          </m:sSub>
                        </m:den>
                      </m:f>
                    </m:oMath>
                  </m:oMathPara>
                </a14:m>
                <a:endParaRPr lang="zh-CN" altLang="en-US" dirty="0"/>
              </a:p>
            </p:txBody>
          </p:sp>
        </mc:Choice>
        <mc:Fallback xmlns="">
          <p:sp>
            <p:nvSpPr>
              <p:cNvPr id="18" name="文本框 17">
                <a:extLst>
                  <a:ext uri="{FF2B5EF4-FFF2-40B4-BE49-F238E27FC236}">
                    <a16:creationId xmlns:a16="http://schemas.microsoft.com/office/drawing/2014/main" id="{AF32EF39-6511-B6CE-6CEE-F9AC62502E28}"/>
                  </a:ext>
                </a:extLst>
              </p:cNvPr>
              <p:cNvSpPr txBox="1">
                <a:spLocks noRot="1" noChangeAspect="1" noMove="1" noResize="1" noEditPoints="1" noAdjustHandles="1" noChangeArrowheads="1" noChangeShapeType="1" noTextEdit="1"/>
              </p:cNvSpPr>
              <p:nvPr/>
            </p:nvSpPr>
            <p:spPr>
              <a:xfrm>
                <a:off x="5254536" y="4038354"/>
                <a:ext cx="3081420" cy="58381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15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单级放大器中的噪声</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60219461-A1CC-334A-36FC-46AEE74D1E5E}"/>
              </a:ext>
            </a:extLst>
          </p:cNvPr>
          <p:cNvSpPr txBox="1"/>
          <p:nvPr/>
        </p:nvSpPr>
        <p:spPr>
          <a:xfrm>
            <a:off x="193853" y="756720"/>
            <a:ext cx="8247888" cy="497957"/>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 辅助定理</a:t>
            </a:r>
          </a:p>
        </p:txBody>
      </p:sp>
      <p:pic>
        <p:nvPicPr>
          <p:cNvPr id="4" name="图片 3">
            <a:extLst>
              <a:ext uri="{FF2B5EF4-FFF2-40B4-BE49-F238E27FC236}">
                <a16:creationId xmlns:a16="http://schemas.microsoft.com/office/drawing/2014/main" id="{9B190717-D951-E014-53D6-7AABC206E67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l="4316" r="8521"/>
          <a:stretch/>
        </p:blipFill>
        <p:spPr>
          <a:xfrm>
            <a:off x="460857" y="2479571"/>
            <a:ext cx="7534657" cy="2725094"/>
          </a:xfrm>
          <a:prstGeom prst="rect">
            <a:avLst/>
          </a:prstGeom>
        </p:spPr>
      </p:pic>
      <p:sp>
        <p:nvSpPr>
          <p:cNvPr id="5" name="文本框 4">
            <a:extLst>
              <a:ext uri="{FF2B5EF4-FFF2-40B4-BE49-F238E27FC236}">
                <a16:creationId xmlns:a16="http://schemas.microsoft.com/office/drawing/2014/main" id="{B496AAEB-5287-7BDB-92A6-66C52AE7FC8B}"/>
              </a:ext>
            </a:extLst>
          </p:cNvPr>
          <p:cNvSpPr txBox="1"/>
          <p:nvPr/>
        </p:nvSpPr>
        <p:spPr>
          <a:xfrm>
            <a:off x="193852" y="1460494"/>
            <a:ext cx="8796529" cy="430374"/>
          </a:xfrm>
          <a:prstGeom prst="rect">
            <a:avLst/>
          </a:prstGeom>
          <a:noFill/>
        </p:spPr>
        <p:txBody>
          <a:bodyPr wrap="square">
            <a:spAutoFit/>
          </a:bodyPr>
          <a:lstStyle/>
          <a:p>
            <a:pPr indent="457200" algn="just" eaLnBrk="0">
              <a:lnSpc>
                <a:spcPct val="120000"/>
              </a:lnSpc>
              <a:spcBef>
                <a:spcPts val="893"/>
              </a:spcBef>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低频情况下，任意的噪声漏源电流</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  </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都可以转化成和栅串联的电压</a:t>
            </a:r>
            <a:endParaRPr lang="zh-CN" altLang="en-US" sz="1000" dirty="0">
              <a:latin typeface="微软雅黑" panose="020B0503020204020204" pitchFamily="34" charset="-122"/>
              <a:ea typeface="微软雅黑" panose="020B0503020204020204" pitchFamily="34" charset="-122"/>
              <a:cs typeface="Arial"/>
            </a:endParaRPr>
          </a:p>
        </p:txBody>
      </p:sp>
      <p:pic>
        <p:nvPicPr>
          <p:cNvPr id="6" name="picture 1020">
            <a:extLst>
              <a:ext uri="{FF2B5EF4-FFF2-40B4-BE49-F238E27FC236}">
                <a16:creationId xmlns:a16="http://schemas.microsoft.com/office/drawing/2014/main" id="{2C225D27-54E9-25B8-B8AA-95A17E47E15E}"/>
              </a:ext>
            </a:extLst>
          </p:cNvPr>
          <p:cNvPicPr>
            <a:picLocks noChangeAspect="1"/>
          </p:cNvPicPr>
          <p:nvPr/>
        </p:nvPicPr>
        <p:blipFill>
          <a:blip r:embed="rId5"/>
          <a:srcRect l="13228" b="-7256"/>
          <a:stretch/>
        </p:blipFill>
        <p:spPr>
          <a:xfrm rot="21600000">
            <a:off x="790042" y="1957059"/>
            <a:ext cx="1432594" cy="456321"/>
          </a:xfrm>
          <a:prstGeom prst="rect">
            <a:avLst/>
          </a:prstGeom>
        </p:spPr>
      </p:pic>
      <p:pic>
        <p:nvPicPr>
          <p:cNvPr id="10" name="图片 9">
            <a:extLst>
              <a:ext uri="{FF2B5EF4-FFF2-40B4-BE49-F238E27FC236}">
                <a16:creationId xmlns:a16="http://schemas.microsoft.com/office/drawing/2014/main" id="{5CBF289D-8E12-470E-EF95-B3A2004E7469}"/>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val="0"/>
              </a:ext>
            </a:extLst>
          </a:blip>
          <a:srcRect b="61531"/>
          <a:stretch/>
        </p:blipFill>
        <p:spPr>
          <a:xfrm>
            <a:off x="193852" y="5297006"/>
            <a:ext cx="4913642" cy="854033"/>
          </a:xfrm>
          <a:prstGeom prst="rect">
            <a:avLst/>
          </a:prstGeom>
        </p:spPr>
      </p:pic>
      <p:pic>
        <p:nvPicPr>
          <p:cNvPr id="14" name="图片 13">
            <a:extLst>
              <a:ext uri="{FF2B5EF4-FFF2-40B4-BE49-F238E27FC236}">
                <a16:creationId xmlns:a16="http://schemas.microsoft.com/office/drawing/2014/main" id="{EE630D8E-14D8-01C6-0C0B-B0F3E311FA3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 uri="{28A0092B-C50C-407E-A947-70E740481C1C}">
                <a14:useLocalDpi xmlns:a14="http://schemas.microsoft.com/office/drawing/2010/main" val="0"/>
              </a:ext>
            </a:extLst>
          </a:blip>
          <a:srcRect t="59327"/>
          <a:stretch/>
        </p:blipFill>
        <p:spPr>
          <a:xfrm>
            <a:off x="4761785" y="5397506"/>
            <a:ext cx="4228596" cy="777081"/>
          </a:xfrm>
          <a:prstGeom prst="rect">
            <a:avLst/>
          </a:prstGeom>
        </p:spPr>
      </p:pic>
    </p:spTree>
    <p:extLst>
      <p:ext uri="{BB962C8B-B14F-4D97-AF65-F5344CB8AC3E}">
        <p14:creationId xmlns:p14="http://schemas.microsoft.com/office/powerpoint/2010/main" val="247711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单级放大器中的噪声</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60219461-A1CC-334A-36FC-46AEE74D1E5E}"/>
              </a:ext>
            </a:extLst>
          </p:cNvPr>
          <p:cNvSpPr txBox="1"/>
          <p:nvPr/>
        </p:nvSpPr>
        <p:spPr>
          <a:xfrm>
            <a:off x="193853" y="756720"/>
            <a:ext cx="8247888" cy="497957"/>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 共源级</a:t>
            </a:r>
          </a:p>
        </p:txBody>
      </p:sp>
      <p:sp>
        <p:nvSpPr>
          <p:cNvPr id="5" name="文本框 4">
            <a:extLst>
              <a:ext uri="{FF2B5EF4-FFF2-40B4-BE49-F238E27FC236}">
                <a16:creationId xmlns:a16="http://schemas.microsoft.com/office/drawing/2014/main" id="{B496AAEB-5287-7BDB-92A6-66C52AE7FC8B}"/>
              </a:ext>
            </a:extLst>
          </p:cNvPr>
          <p:cNvSpPr txBox="1"/>
          <p:nvPr/>
        </p:nvSpPr>
        <p:spPr>
          <a:xfrm>
            <a:off x="512061" y="1518029"/>
            <a:ext cx="3862428" cy="746102"/>
          </a:xfrm>
          <a:prstGeom prst="rect">
            <a:avLst/>
          </a:prstGeom>
          <a:noFill/>
        </p:spPr>
        <p:txBody>
          <a:bodyPr wrap="square">
            <a:spAutoFit/>
          </a:bodyPr>
          <a:lstStyle/>
          <a:p>
            <a:pPr indent="457200" algn="just" eaLnBrk="0">
              <a:lnSpc>
                <a:spcPct val="120000"/>
              </a:lnSpc>
              <a:spcBef>
                <a:spcPts val="893"/>
              </a:spcBef>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共源级的输入参考噪声电压</a:t>
            </a:r>
          </a:p>
          <a:p>
            <a:pPr indent="457200" algn="just" eaLnBrk="0">
              <a:lnSpc>
                <a:spcPct val="120000"/>
              </a:lnSpc>
              <a:spcBef>
                <a:spcPts val="893"/>
              </a:spcBef>
            </a:pPr>
            <a:endParaRPr lang="zh-CN" altLang="en-US" sz="1000" dirty="0">
              <a:latin typeface="微软雅黑" panose="020B0503020204020204" pitchFamily="34" charset="-122"/>
              <a:ea typeface="微软雅黑" panose="020B0503020204020204" pitchFamily="34" charset="-122"/>
              <a:cs typeface="Arial"/>
            </a:endParaRPr>
          </a:p>
        </p:txBody>
      </p:sp>
      <p:sp>
        <p:nvSpPr>
          <p:cNvPr id="8" name="文本框 7">
            <a:extLst>
              <a:ext uri="{FF2B5EF4-FFF2-40B4-BE49-F238E27FC236}">
                <a16:creationId xmlns:a16="http://schemas.microsoft.com/office/drawing/2014/main" id="{31175D8F-8F26-F3D2-6170-C1FEA3B59DA8}"/>
              </a:ext>
            </a:extLst>
          </p:cNvPr>
          <p:cNvSpPr txBox="1"/>
          <p:nvPr/>
        </p:nvSpPr>
        <p:spPr>
          <a:xfrm>
            <a:off x="512061" y="2400618"/>
            <a:ext cx="8500265" cy="746102"/>
          </a:xfrm>
          <a:prstGeom prst="rect">
            <a:avLst/>
          </a:prstGeom>
          <a:noFill/>
        </p:spPr>
        <p:txBody>
          <a:bodyPr wrap="square">
            <a:spAutoFit/>
          </a:bodyPr>
          <a:lstStyle/>
          <a:p>
            <a:pPr indent="457200" algn="just" eaLnBrk="0">
              <a:lnSpc>
                <a:spcPct val="120000"/>
              </a:lnSpc>
              <a:spcBef>
                <a:spcPts val="893"/>
              </a:spcBef>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其中等效热噪声，是在器件沟道和负载中产生的，被等效到了栅端</a:t>
            </a: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indent="457200" algn="just" eaLnBrk="0">
              <a:lnSpc>
                <a:spcPct val="120000"/>
              </a:lnSpc>
              <a:spcBef>
                <a:spcPts val="893"/>
              </a:spcBef>
            </a:pPr>
            <a:endParaRPr lang="zh-CN" altLang="en-US" sz="1000" dirty="0">
              <a:latin typeface="微软雅黑" panose="020B0503020204020204" pitchFamily="34" charset="-122"/>
              <a:ea typeface="微软雅黑" panose="020B0503020204020204" pitchFamily="34" charset="-122"/>
              <a:cs typeface="Arial"/>
            </a:endParaRPr>
          </a:p>
        </p:txBody>
      </p:sp>
      <p:pic>
        <p:nvPicPr>
          <p:cNvPr id="15" name="图片 14">
            <a:extLst>
              <a:ext uri="{FF2B5EF4-FFF2-40B4-BE49-F238E27FC236}">
                <a16:creationId xmlns:a16="http://schemas.microsoft.com/office/drawing/2014/main" id="{804ED1CB-77DB-7EB7-5916-782FFE3ABE6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86511" y="3516052"/>
            <a:ext cx="4494359" cy="1952388"/>
          </a:xfrm>
          <a:prstGeom prst="rect">
            <a:avLst/>
          </a:prstGeom>
        </p:spPr>
      </p:pic>
      <p:pic>
        <p:nvPicPr>
          <p:cNvPr id="16" name="图片 15">
            <a:extLst>
              <a:ext uri="{FF2B5EF4-FFF2-40B4-BE49-F238E27FC236}">
                <a16:creationId xmlns:a16="http://schemas.microsoft.com/office/drawing/2014/main" id="{2005D93F-9676-C4EB-E624-45A942C47974}"/>
              </a:ext>
            </a:extLst>
          </p:cNvPr>
          <p:cNvPicPr>
            <a:picLocks noChangeAspect="1"/>
          </p:cNvPicPr>
          <p:nvPr/>
        </p:nvPicPr>
        <p:blipFill>
          <a:blip r:embed="rId5"/>
          <a:stretch>
            <a:fillRect/>
          </a:stretch>
        </p:blipFill>
        <p:spPr>
          <a:xfrm>
            <a:off x="4441985" y="1339653"/>
            <a:ext cx="3932261" cy="774259"/>
          </a:xfrm>
          <a:prstGeom prst="rect">
            <a:avLst/>
          </a:prstGeom>
        </p:spPr>
      </p:pic>
      <p:sp>
        <p:nvSpPr>
          <p:cNvPr id="17" name="文本框 16">
            <a:extLst>
              <a:ext uri="{FF2B5EF4-FFF2-40B4-BE49-F238E27FC236}">
                <a16:creationId xmlns:a16="http://schemas.microsoft.com/office/drawing/2014/main" id="{CF602C85-F1E5-2143-229F-D945002FFCF5}"/>
              </a:ext>
            </a:extLst>
          </p:cNvPr>
          <p:cNvSpPr txBox="1"/>
          <p:nvPr/>
        </p:nvSpPr>
        <p:spPr>
          <a:xfrm>
            <a:off x="4629299" y="3546559"/>
            <a:ext cx="3932261" cy="2223429"/>
          </a:xfrm>
          <a:prstGeom prst="rect">
            <a:avLst/>
          </a:prstGeom>
          <a:noFill/>
        </p:spPr>
        <p:txBody>
          <a:bodyPr wrap="square">
            <a:spAutoFit/>
          </a:bodyPr>
          <a:lstStyle/>
          <a:p>
            <a:pPr indent="457200" algn="just" eaLnBrk="0">
              <a:lnSpc>
                <a:spcPct val="120000"/>
              </a:lnSpc>
              <a:spcBef>
                <a:spcPts val="893"/>
              </a:spcBef>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根据上面的式子为了减少输入参考噪声，我们可以增大跨导和器件尺寸。而对于电流源，为了减少器件电流热噪声跨导则应该尽可能小。</a:t>
            </a:r>
          </a:p>
          <a:p>
            <a:pPr indent="457200" algn="just" eaLnBrk="0">
              <a:lnSpc>
                <a:spcPct val="120000"/>
              </a:lnSpc>
              <a:spcBef>
                <a:spcPts val="893"/>
              </a:spcBef>
            </a:pPr>
            <a:endParaRPr lang="zh-CN" altLang="en-US" sz="1000" dirty="0">
              <a:latin typeface="微软雅黑" panose="020B0503020204020204" pitchFamily="34" charset="-122"/>
              <a:ea typeface="微软雅黑" panose="020B0503020204020204" pitchFamily="34" charset="-122"/>
              <a:cs typeface="Arial"/>
            </a:endParaRPr>
          </a:p>
        </p:txBody>
      </p:sp>
    </p:spTree>
    <p:extLst>
      <p:ext uri="{BB962C8B-B14F-4D97-AF65-F5344CB8AC3E}">
        <p14:creationId xmlns:p14="http://schemas.microsoft.com/office/powerpoint/2010/main" val="4041523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单级放大器中的噪声</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60219461-A1CC-334A-36FC-46AEE74D1E5E}"/>
              </a:ext>
            </a:extLst>
          </p:cNvPr>
          <p:cNvSpPr txBox="1"/>
          <p:nvPr/>
        </p:nvSpPr>
        <p:spPr>
          <a:xfrm>
            <a:off x="193853" y="756720"/>
            <a:ext cx="8247888" cy="497957"/>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 共源级</a:t>
            </a:r>
          </a:p>
        </p:txBody>
      </p:sp>
      <p:pic>
        <p:nvPicPr>
          <p:cNvPr id="4" name="图片 3">
            <a:extLst>
              <a:ext uri="{FF2B5EF4-FFF2-40B4-BE49-F238E27FC236}">
                <a16:creationId xmlns:a16="http://schemas.microsoft.com/office/drawing/2014/main" id="{1E2610CC-C21C-50C7-D383-F167D5213CA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t="10399"/>
          <a:stretch/>
        </p:blipFill>
        <p:spPr>
          <a:xfrm>
            <a:off x="583887" y="1353028"/>
            <a:ext cx="7976221" cy="2695521"/>
          </a:xfrm>
          <a:prstGeom prst="rect">
            <a:avLst/>
          </a:prstGeom>
        </p:spPr>
      </p:pic>
      <p:pic>
        <p:nvPicPr>
          <p:cNvPr id="7" name="图片 6">
            <a:extLst>
              <a:ext uri="{FF2B5EF4-FFF2-40B4-BE49-F238E27FC236}">
                <a16:creationId xmlns:a16="http://schemas.microsoft.com/office/drawing/2014/main" id="{DCF6EE8B-45FB-CEF5-77AE-3826276E4E8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37093" y="3943226"/>
            <a:ext cx="6200878" cy="659192"/>
          </a:xfrm>
          <a:prstGeom prst="rect">
            <a:avLst/>
          </a:prstGeom>
        </p:spPr>
      </p:pic>
      <p:pic>
        <p:nvPicPr>
          <p:cNvPr id="10" name="图片 9">
            <a:extLst>
              <a:ext uri="{FF2B5EF4-FFF2-40B4-BE49-F238E27FC236}">
                <a16:creationId xmlns:a16="http://schemas.microsoft.com/office/drawing/2014/main" id="{E7838F6F-CB36-804E-933E-CEB8D1D61272}"/>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592168" y="4809217"/>
            <a:ext cx="4291595" cy="1412761"/>
          </a:xfrm>
          <a:prstGeom prst="rect">
            <a:avLst/>
          </a:prstGeom>
        </p:spPr>
      </p:pic>
    </p:spTree>
    <p:extLst>
      <p:ext uri="{BB962C8B-B14F-4D97-AF65-F5344CB8AC3E}">
        <p14:creationId xmlns:p14="http://schemas.microsoft.com/office/powerpoint/2010/main" val="39454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单级放大器中的噪声</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60219461-A1CC-334A-36FC-46AEE74D1E5E}"/>
              </a:ext>
            </a:extLst>
          </p:cNvPr>
          <p:cNvSpPr txBox="1"/>
          <p:nvPr/>
        </p:nvSpPr>
        <p:spPr>
          <a:xfrm>
            <a:off x="193853" y="756720"/>
            <a:ext cx="8247888" cy="497957"/>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3</a:t>
            </a:r>
            <a:r>
              <a:rPr lang="zh-CN" altLang="en-US" sz="2400" kern="0" spc="70" dirty="0">
                <a:solidFill>
                  <a:srgbClr val="0070C0"/>
                </a:solidFill>
                <a:latin typeface="微软雅黑" panose="020B0503020204020204" pitchFamily="34" charset="-122"/>
                <a:ea typeface="微软雅黑" panose="020B0503020204020204" pitchFamily="34" charset="-122"/>
              </a:rPr>
              <a:t>、 共栅级</a:t>
            </a:r>
          </a:p>
        </p:txBody>
      </p:sp>
      <p:pic>
        <p:nvPicPr>
          <p:cNvPr id="5" name="图片 4">
            <a:extLst>
              <a:ext uri="{FF2B5EF4-FFF2-40B4-BE49-F238E27FC236}">
                <a16:creationId xmlns:a16="http://schemas.microsoft.com/office/drawing/2014/main" id="{5CF6A311-461F-D917-6EB9-B0E13011F3F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535133" y="2406899"/>
            <a:ext cx="6191811" cy="2653633"/>
          </a:xfrm>
          <a:prstGeom prst="rect">
            <a:avLst/>
          </a:prstGeom>
        </p:spPr>
      </p:pic>
      <p:sp>
        <p:nvSpPr>
          <p:cNvPr id="9" name="文本框 8">
            <a:extLst>
              <a:ext uri="{FF2B5EF4-FFF2-40B4-BE49-F238E27FC236}">
                <a16:creationId xmlns:a16="http://schemas.microsoft.com/office/drawing/2014/main" id="{C4B556B1-E9CB-08F2-BFE2-DF63D741841C}"/>
              </a:ext>
            </a:extLst>
          </p:cNvPr>
          <p:cNvSpPr txBox="1"/>
          <p:nvPr/>
        </p:nvSpPr>
        <p:spPr>
          <a:xfrm>
            <a:off x="1119993" y="1428938"/>
            <a:ext cx="1283818" cy="390876"/>
          </a:xfrm>
          <a:prstGeom prst="rect">
            <a:avLst/>
          </a:prstGeom>
          <a:noFill/>
        </p:spPr>
        <p:txBody>
          <a:bodyPr wrap="square">
            <a:spAutoFit/>
          </a:bodyPr>
          <a:lstStyle/>
          <a:p>
            <a:pPr marL="100964" algn="l" rtl="0" eaLnBrk="0">
              <a:lnSpc>
                <a:spcPct val="97000"/>
              </a:lnSpc>
              <a:spcBef>
                <a:spcPts val="547"/>
              </a:spcBef>
              <a:tabLst/>
            </a:pPr>
            <a:r>
              <a:rPr lang="zh-CN" altLang="en-US" sz="2000" kern="0" spc="70" dirty="0">
                <a:solidFill>
                  <a:srgbClr val="00B050"/>
                </a:solidFill>
                <a:latin typeface="微软雅黑" panose="020B0503020204020204" pitchFamily="34" charset="-122"/>
                <a:ea typeface="微软雅黑" panose="020B0503020204020204" pitchFamily="34" charset="-122"/>
              </a:rPr>
              <a:t>热噪声</a:t>
            </a:r>
            <a:endParaRPr lang="zh-CN" altLang="en-US" sz="1000" dirty="0">
              <a:latin typeface="微软雅黑" panose="020B0503020204020204" pitchFamily="34" charset="-122"/>
              <a:ea typeface="微软雅黑" panose="020B0503020204020204" pitchFamily="34" charset="-122"/>
              <a:cs typeface="Arial"/>
            </a:endParaRPr>
          </a:p>
        </p:txBody>
      </p:sp>
    </p:spTree>
    <p:extLst>
      <p:ext uri="{BB962C8B-B14F-4D97-AF65-F5344CB8AC3E}">
        <p14:creationId xmlns:p14="http://schemas.microsoft.com/office/powerpoint/2010/main" val="1980643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单级放大器中的噪声</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60219461-A1CC-334A-36FC-46AEE74D1E5E}"/>
              </a:ext>
            </a:extLst>
          </p:cNvPr>
          <p:cNvSpPr txBox="1"/>
          <p:nvPr/>
        </p:nvSpPr>
        <p:spPr>
          <a:xfrm>
            <a:off x="193853" y="756720"/>
            <a:ext cx="8247888" cy="497957"/>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3</a:t>
            </a:r>
            <a:r>
              <a:rPr lang="zh-CN" altLang="en-US" sz="2400" kern="0" spc="70" dirty="0">
                <a:solidFill>
                  <a:srgbClr val="0070C0"/>
                </a:solidFill>
                <a:latin typeface="微软雅黑" panose="020B0503020204020204" pitchFamily="34" charset="-122"/>
                <a:ea typeface="微软雅黑" panose="020B0503020204020204" pitchFamily="34" charset="-122"/>
              </a:rPr>
              <a:t>、 共栅级</a:t>
            </a:r>
          </a:p>
        </p:txBody>
      </p:sp>
      <p:pic>
        <p:nvPicPr>
          <p:cNvPr id="8" name="图片 7">
            <a:extLst>
              <a:ext uri="{FF2B5EF4-FFF2-40B4-BE49-F238E27FC236}">
                <a16:creationId xmlns:a16="http://schemas.microsoft.com/office/drawing/2014/main" id="{4146A252-7104-AE5B-613E-6415D8B069F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260773" y="4745120"/>
            <a:ext cx="4740530" cy="852670"/>
          </a:xfrm>
          <a:prstGeom prst="rect">
            <a:avLst/>
          </a:prstGeom>
        </p:spPr>
      </p:pic>
      <p:sp>
        <p:nvSpPr>
          <p:cNvPr id="9" name="文本框 8">
            <a:extLst>
              <a:ext uri="{FF2B5EF4-FFF2-40B4-BE49-F238E27FC236}">
                <a16:creationId xmlns:a16="http://schemas.microsoft.com/office/drawing/2014/main" id="{C4B556B1-E9CB-08F2-BFE2-DF63D741841C}"/>
              </a:ext>
            </a:extLst>
          </p:cNvPr>
          <p:cNvSpPr txBox="1"/>
          <p:nvPr/>
        </p:nvSpPr>
        <p:spPr>
          <a:xfrm>
            <a:off x="1119993" y="1428938"/>
            <a:ext cx="1283818" cy="390876"/>
          </a:xfrm>
          <a:prstGeom prst="rect">
            <a:avLst/>
          </a:prstGeom>
          <a:noFill/>
        </p:spPr>
        <p:txBody>
          <a:bodyPr wrap="square">
            <a:spAutoFit/>
          </a:bodyPr>
          <a:lstStyle/>
          <a:p>
            <a:pPr marL="100964" algn="l" rtl="0" eaLnBrk="0">
              <a:lnSpc>
                <a:spcPct val="97000"/>
              </a:lnSpc>
              <a:spcBef>
                <a:spcPts val="547"/>
              </a:spcBef>
              <a:tabLst/>
            </a:pPr>
            <a:r>
              <a:rPr lang="zh-CN" altLang="en-US" sz="2000" kern="0" spc="70" dirty="0">
                <a:solidFill>
                  <a:srgbClr val="00B050"/>
                </a:solidFill>
                <a:latin typeface="微软雅黑" panose="020B0503020204020204" pitchFamily="34" charset="-122"/>
                <a:ea typeface="微软雅黑" panose="020B0503020204020204" pitchFamily="34" charset="-122"/>
              </a:rPr>
              <a:t>热噪声</a:t>
            </a:r>
            <a:endParaRPr lang="zh-CN" altLang="en-US" sz="1000" dirty="0">
              <a:latin typeface="微软雅黑" panose="020B0503020204020204" pitchFamily="34" charset="-122"/>
              <a:ea typeface="微软雅黑" panose="020B0503020204020204" pitchFamily="34" charset="-122"/>
              <a:cs typeface="Arial"/>
            </a:endParaRPr>
          </a:p>
        </p:txBody>
      </p:sp>
      <p:pic>
        <p:nvPicPr>
          <p:cNvPr id="15" name="图片 14">
            <a:extLst>
              <a:ext uri="{FF2B5EF4-FFF2-40B4-BE49-F238E27FC236}">
                <a16:creationId xmlns:a16="http://schemas.microsoft.com/office/drawing/2014/main" id="{CE35D6F7-71CB-F357-08DA-98D455F7799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395507" y="5625669"/>
            <a:ext cx="2616334" cy="666784"/>
          </a:xfrm>
          <a:prstGeom prst="rect">
            <a:avLst/>
          </a:prstGeom>
        </p:spPr>
      </p:pic>
      <p:pic>
        <p:nvPicPr>
          <p:cNvPr id="4" name="图片 3">
            <a:extLst>
              <a:ext uri="{FF2B5EF4-FFF2-40B4-BE49-F238E27FC236}">
                <a16:creationId xmlns:a16="http://schemas.microsoft.com/office/drawing/2014/main" id="{7283B8C4-D7EA-0BE7-287D-71C7F351FF57}"/>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761902" y="2026731"/>
            <a:ext cx="5121325" cy="2745258"/>
          </a:xfrm>
          <a:prstGeom prst="rect">
            <a:avLst/>
          </a:prstGeom>
        </p:spPr>
      </p:pic>
    </p:spTree>
    <p:extLst>
      <p:ext uri="{BB962C8B-B14F-4D97-AF65-F5344CB8AC3E}">
        <p14:creationId xmlns:p14="http://schemas.microsoft.com/office/powerpoint/2010/main" val="3561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单级放大器中的噪声</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60219461-A1CC-334A-36FC-46AEE74D1E5E}"/>
              </a:ext>
            </a:extLst>
          </p:cNvPr>
          <p:cNvSpPr txBox="1"/>
          <p:nvPr/>
        </p:nvSpPr>
        <p:spPr>
          <a:xfrm>
            <a:off x="193853" y="756720"/>
            <a:ext cx="8247888" cy="497957"/>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3</a:t>
            </a:r>
            <a:r>
              <a:rPr lang="zh-CN" altLang="en-US" sz="2400" kern="0" spc="70" dirty="0">
                <a:solidFill>
                  <a:srgbClr val="0070C0"/>
                </a:solidFill>
                <a:latin typeface="微软雅黑" panose="020B0503020204020204" pitchFamily="34" charset="-122"/>
                <a:ea typeface="微软雅黑" panose="020B0503020204020204" pitchFamily="34" charset="-122"/>
              </a:rPr>
              <a:t>、 共栅级</a:t>
            </a:r>
          </a:p>
        </p:txBody>
      </p:sp>
      <p:sp>
        <p:nvSpPr>
          <p:cNvPr id="9" name="文本框 8">
            <a:extLst>
              <a:ext uri="{FF2B5EF4-FFF2-40B4-BE49-F238E27FC236}">
                <a16:creationId xmlns:a16="http://schemas.microsoft.com/office/drawing/2014/main" id="{C4B556B1-E9CB-08F2-BFE2-DF63D741841C}"/>
              </a:ext>
            </a:extLst>
          </p:cNvPr>
          <p:cNvSpPr txBox="1"/>
          <p:nvPr/>
        </p:nvSpPr>
        <p:spPr>
          <a:xfrm>
            <a:off x="1119993" y="1428938"/>
            <a:ext cx="1283818" cy="390876"/>
          </a:xfrm>
          <a:prstGeom prst="rect">
            <a:avLst/>
          </a:prstGeom>
          <a:noFill/>
        </p:spPr>
        <p:txBody>
          <a:bodyPr wrap="square">
            <a:spAutoFit/>
          </a:bodyPr>
          <a:lstStyle/>
          <a:p>
            <a:pPr marL="100964" algn="l" rtl="0" eaLnBrk="0">
              <a:lnSpc>
                <a:spcPct val="97000"/>
              </a:lnSpc>
              <a:spcBef>
                <a:spcPts val="547"/>
              </a:spcBef>
              <a:tabLst/>
            </a:pPr>
            <a:r>
              <a:rPr lang="zh-CN" altLang="en-US" sz="2000" kern="0" spc="70" dirty="0">
                <a:solidFill>
                  <a:srgbClr val="00B050"/>
                </a:solidFill>
                <a:latin typeface="微软雅黑" panose="020B0503020204020204" pitchFamily="34" charset="-122"/>
                <a:ea typeface="微软雅黑" panose="020B0503020204020204" pitchFamily="34" charset="-122"/>
              </a:rPr>
              <a:t>热噪声</a:t>
            </a:r>
            <a:endParaRPr lang="zh-CN" altLang="en-US" sz="1000" dirty="0">
              <a:latin typeface="微软雅黑" panose="020B0503020204020204" pitchFamily="34" charset="-122"/>
              <a:ea typeface="微软雅黑" panose="020B0503020204020204" pitchFamily="34" charset="-122"/>
              <a:cs typeface="Arial"/>
            </a:endParaRPr>
          </a:p>
        </p:txBody>
      </p:sp>
      <p:pic>
        <p:nvPicPr>
          <p:cNvPr id="5" name="图片 4">
            <a:extLst>
              <a:ext uri="{FF2B5EF4-FFF2-40B4-BE49-F238E27FC236}">
                <a16:creationId xmlns:a16="http://schemas.microsoft.com/office/drawing/2014/main" id="{824CF8B4-80AA-91E2-FFC3-0A94A4E6EF9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125832" y="1827714"/>
            <a:ext cx="4735825" cy="272696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86E28AC-5ABD-1512-17D1-79F1C1F0AAA0}"/>
                  </a:ext>
                </a:extLst>
              </p:cNvPr>
              <p:cNvSpPr txBox="1"/>
              <p:nvPr/>
            </p:nvSpPr>
            <p:spPr>
              <a:xfrm>
                <a:off x="3622058" y="4694197"/>
                <a:ext cx="1899879" cy="3890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latin typeface="Cambria Math" panose="02040503050406030204" pitchFamily="18" charset="0"/>
                            </a:rPr>
                          </m:ctrlPr>
                        </m:accPr>
                        <m:e>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𝑖𝑛</m:t>
                              </m:r>
                            </m:sub>
                            <m:sup>
                              <m:r>
                                <a:rPr lang="en-US" altLang="zh-CN" sz="2000" b="0" i="1" smtClean="0">
                                  <a:latin typeface="Cambria Math" panose="02040503050406030204" pitchFamily="18" charset="0"/>
                                </a:rPr>
                                <m:t>2</m:t>
                              </m:r>
                            </m:sup>
                          </m:sSubSup>
                        </m:e>
                      </m:acc>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𝐷</m:t>
                          </m:r>
                        </m:sub>
                        <m:sup>
                          <m:r>
                            <a:rPr lang="en-US" altLang="zh-CN" sz="2000" b="0" i="1" smtClean="0">
                              <a:latin typeface="Cambria Math" panose="02040503050406030204" pitchFamily="18" charset="0"/>
                            </a:rPr>
                            <m:t>2</m:t>
                          </m:r>
                        </m:sup>
                      </m:sSub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4</m:t>
                      </m:r>
                      <m:r>
                        <a:rPr lang="en-US" altLang="zh-CN" sz="2000" b="0" i="1" smtClean="0">
                          <a:latin typeface="Cambria Math" panose="02040503050406030204" pitchFamily="18" charset="0"/>
                        </a:rPr>
                        <m:t>𝑘𝑇</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𝐷</m:t>
                          </m:r>
                        </m:sub>
                      </m:sSub>
                    </m:oMath>
                  </m:oMathPara>
                </a14:m>
                <a:endParaRPr lang="zh-CN" altLang="en-US" sz="2000" dirty="0"/>
              </a:p>
            </p:txBody>
          </p:sp>
        </mc:Choice>
        <mc:Fallback xmlns="">
          <p:sp>
            <p:nvSpPr>
              <p:cNvPr id="6" name="文本框 5">
                <a:extLst>
                  <a:ext uri="{FF2B5EF4-FFF2-40B4-BE49-F238E27FC236}">
                    <a16:creationId xmlns:a16="http://schemas.microsoft.com/office/drawing/2014/main" id="{686E28AC-5ABD-1512-17D1-79F1C1F0AAA0}"/>
                  </a:ext>
                </a:extLst>
              </p:cNvPr>
              <p:cNvSpPr txBox="1">
                <a:spLocks noRot="1" noChangeAspect="1" noMove="1" noResize="1" noEditPoints="1" noAdjustHandles="1" noChangeArrowheads="1" noChangeShapeType="1" noTextEdit="1"/>
              </p:cNvSpPr>
              <p:nvPr/>
            </p:nvSpPr>
            <p:spPr>
              <a:xfrm>
                <a:off x="3622058" y="4694197"/>
                <a:ext cx="1899879" cy="389017"/>
              </a:xfrm>
              <a:prstGeom prst="rect">
                <a:avLst/>
              </a:prstGeom>
              <a:blipFill>
                <a:blip r:embed="rId5"/>
                <a:stretch>
                  <a:fillRect l="-2564" r="-641" b="-10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EB935C9-2D91-1E94-5FC7-8019B0006923}"/>
                  </a:ext>
                </a:extLst>
              </p:cNvPr>
              <p:cNvSpPr txBox="1"/>
              <p:nvPr/>
            </p:nvSpPr>
            <p:spPr>
              <a:xfrm>
                <a:off x="3931052" y="5459304"/>
                <a:ext cx="1281889" cy="634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latin typeface="Cambria Math" panose="02040503050406030204" pitchFamily="18" charset="0"/>
                            </a:rPr>
                          </m:ctrlPr>
                        </m:accPr>
                        <m:e>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𝐼</m:t>
                              </m:r>
                            </m:e>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𝑖𝑛</m:t>
                              </m:r>
                            </m:sub>
                            <m:sup>
                              <m:r>
                                <a:rPr lang="en-US" altLang="zh-CN" sz="2000" b="0" i="1" smtClean="0">
                                  <a:latin typeface="Cambria Math" panose="02040503050406030204" pitchFamily="18" charset="0"/>
                                </a:rPr>
                                <m:t>2</m:t>
                              </m:r>
                            </m:sup>
                          </m:sSubSup>
                        </m:e>
                      </m:acc>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i="1">
                              <a:latin typeface="Cambria Math" panose="02040503050406030204" pitchFamily="18" charset="0"/>
                            </a:rPr>
                            <m:t>4</m:t>
                          </m:r>
                          <m:r>
                            <a:rPr lang="en-US" altLang="zh-CN" sz="2000" i="1">
                              <a:latin typeface="Cambria Math" panose="02040503050406030204" pitchFamily="18" charset="0"/>
                            </a:rPr>
                            <m:t>𝑘𝑇</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𝐷</m:t>
                              </m:r>
                            </m:sub>
                          </m:sSub>
                        </m:den>
                      </m:f>
                    </m:oMath>
                  </m:oMathPara>
                </a14:m>
                <a:endParaRPr lang="zh-CN" altLang="en-US" sz="2000" dirty="0"/>
              </a:p>
            </p:txBody>
          </p:sp>
        </mc:Choice>
        <mc:Fallback xmlns="">
          <p:sp>
            <p:nvSpPr>
              <p:cNvPr id="7" name="文本框 6">
                <a:extLst>
                  <a:ext uri="{FF2B5EF4-FFF2-40B4-BE49-F238E27FC236}">
                    <a16:creationId xmlns:a16="http://schemas.microsoft.com/office/drawing/2014/main" id="{2EB935C9-2D91-1E94-5FC7-8019B0006923}"/>
                  </a:ext>
                </a:extLst>
              </p:cNvPr>
              <p:cNvSpPr txBox="1">
                <a:spLocks noRot="1" noChangeAspect="1" noMove="1" noResize="1" noEditPoints="1" noAdjustHandles="1" noChangeArrowheads="1" noChangeShapeType="1" noTextEdit="1"/>
              </p:cNvSpPr>
              <p:nvPr/>
            </p:nvSpPr>
            <p:spPr>
              <a:xfrm>
                <a:off x="3931052" y="5459304"/>
                <a:ext cx="1281889" cy="63466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154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单级放大器中的噪声</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60219461-A1CC-334A-36FC-46AEE74D1E5E}"/>
              </a:ext>
            </a:extLst>
          </p:cNvPr>
          <p:cNvSpPr txBox="1"/>
          <p:nvPr/>
        </p:nvSpPr>
        <p:spPr>
          <a:xfrm>
            <a:off x="193853" y="756720"/>
            <a:ext cx="8247888" cy="497957"/>
          </a:xfrm>
          <a:prstGeom prst="rect">
            <a:avLst/>
          </a:prstGeom>
          <a:noFill/>
        </p:spPr>
        <p:txBody>
          <a:bodyPr wrap="square">
            <a:spAutoFit/>
          </a:bodyPr>
          <a:lstStyle/>
          <a:p>
            <a:pPr indent="457200" algn="just" eaLnBrk="0">
              <a:lnSpc>
                <a:spcPct val="120000"/>
              </a:lnSpc>
              <a:spcBef>
                <a:spcPts val="893"/>
              </a:spcBef>
            </a:pPr>
            <a:r>
              <a:rPr lang="en-US" altLang="zh-CN" sz="2400" kern="0" spc="70" dirty="0">
                <a:solidFill>
                  <a:srgbClr val="0070C0"/>
                </a:solidFill>
                <a:latin typeface="微软雅黑" panose="020B0503020204020204" pitchFamily="34" charset="-122"/>
                <a:ea typeface="微软雅黑" panose="020B0503020204020204" pitchFamily="34" charset="-122"/>
              </a:rPr>
              <a:t>3</a:t>
            </a:r>
            <a:r>
              <a:rPr lang="zh-CN" altLang="en-US" sz="2400" kern="0" spc="70" dirty="0">
                <a:solidFill>
                  <a:srgbClr val="0070C0"/>
                </a:solidFill>
                <a:latin typeface="微软雅黑" panose="020B0503020204020204" pitchFamily="34" charset="-122"/>
                <a:ea typeface="微软雅黑" panose="020B0503020204020204" pitchFamily="34" charset="-122"/>
              </a:rPr>
              <a:t>、 共栅级</a:t>
            </a:r>
          </a:p>
        </p:txBody>
      </p:sp>
      <p:sp>
        <p:nvSpPr>
          <p:cNvPr id="9" name="文本框 8">
            <a:extLst>
              <a:ext uri="{FF2B5EF4-FFF2-40B4-BE49-F238E27FC236}">
                <a16:creationId xmlns:a16="http://schemas.microsoft.com/office/drawing/2014/main" id="{C4B556B1-E9CB-08F2-BFE2-DF63D741841C}"/>
              </a:ext>
            </a:extLst>
          </p:cNvPr>
          <p:cNvSpPr txBox="1"/>
          <p:nvPr/>
        </p:nvSpPr>
        <p:spPr>
          <a:xfrm>
            <a:off x="1119992" y="1428938"/>
            <a:ext cx="1462273" cy="390876"/>
          </a:xfrm>
          <a:prstGeom prst="rect">
            <a:avLst/>
          </a:prstGeom>
          <a:noFill/>
        </p:spPr>
        <p:txBody>
          <a:bodyPr wrap="square">
            <a:spAutoFit/>
          </a:bodyPr>
          <a:lstStyle/>
          <a:p>
            <a:pPr marL="100964" algn="l" rtl="0" eaLnBrk="0">
              <a:lnSpc>
                <a:spcPct val="97000"/>
              </a:lnSpc>
              <a:spcBef>
                <a:spcPts val="547"/>
              </a:spcBef>
              <a:tabLst/>
            </a:pPr>
            <a:r>
              <a:rPr lang="zh-CN" altLang="en-US" sz="2000" kern="0" spc="70" dirty="0">
                <a:solidFill>
                  <a:srgbClr val="00B050"/>
                </a:solidFill>
                <a:latin typeface="微软雅黑" panose="020B0503020204020204" pitchFamily="34" charset="-122"/>
                <a:ea typeface="微软雅黑" panose="020B0503020204020204" pitchFamily="34" charset="-122"/>
              </a:rPr>
              <a:t>闪烁噪声</a:t>
            </a:r>
            <a:endParaRPr lang="zh-CN" altLang="en-US" sz="1000" dirty="0">
              <a:latin typeface="微软雅黑" panose="020B0503020204020204" pitchFamily="34" charset="-122"/>
              <a:ea typeface="微软雅黑" panose="020B0503020204020204" pitchFamily="34" charset="-122"/>
              <a:cs typeface="Arial"/>
            </a:endParaRPr>
          </a:p>
        </p:txBody>
      </p:sp>
      <p:pic>
        <p:nvPicPr>
          <p:cNvPr id="4" name="图片 3">
            <a:extLst>
              <a:ext uri="{FF2B5EF4-FFF2-40B4-BE49-F238E27FC236}">
                <a16:creationId xmlns:a16="http://schemas.microsoft.com/office/drawing/2014/main" id="{909B9AEC-C2FC-D140-45C0-F59615E8676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5826" y="1994075"/>
            <a:ext cx="3782758" cy="3814194"/>
          </a:xfrm>
          <a:prstGeom prst="rect">
            <a:avLst/>
          </a:prstGeom>
        </p:spPr>
      </p:pic>
      <p:pic>
        <p:nvPicPr>
          <p:cNvPr id="10" name="图片 9">
            <a:extLst>
              <a:ext uri="{FF2B5EF4-FFF2-40B4-BE49-F238E27FC236}">
                <a16:creationId xmlns:a16="http://schemas.microsoft.com/office/drawing/2014/main" id="{A3D69DFB-267A-2DF6-3081-C349E9B8157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672505" y="1994075"/>
            <a:ext cx="4095961" cy="520727"/>
          </a:xfrm>
          <a:prstGeom prst="rect">
            <a:avLst/>
          </a:prstGeom>
        </p:spPr>
      </p:pic>
      <p:pic>
        <p:nvPicPr>
          <p:cNvPr id="15" name="图片 14">
            <a:extLst>
              <a:ext uri="{FF2B5EF4-FFF2-40B4-BE49-F238E27FC236}">
                <a16:creationId xmlns:a16="http://schemas.microsoft.com/office/drawing/2014/main" id="{1239ED10-0972-F6FA-96C0-1905F092F476}"/>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621703" y="2794933"/>
            <a:ext cx="4146763" cy="539778"/>
          </a:xfrm>
          <a:prstGeom prst="rect">
            <a:avLst/>
          </a:prstGeom>
        </p:spPr>
      </p:pic>
      <p:pic>
        <p:nvPicPr>
          <p:cNvPr id="17" name="图片 16">
            <a:extLst>
              <a:ext uri="{FF2B5EF4-FFF2-40B4-BE49-F238E27FC236}">
                <a16:creationId xmlns:a16="http://schemas.microsoft.com/office/drawing/2014/main" id="{32381FE5-8047-640E-3419-D30E5A523F47}"/>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317796" y="3980650"/>
            <a:ext cx="3181514" cy="508026"/>
          </a:xfrm>
          <a:prstGeom prst="rect">
            <a:avLst/>
          </a:prstGeom>
        </p:spPr>
      </p:pic>
      <p:pic>
        <p:nvPicPr>
          <p:cNvPr id="19" name="图片 18">
            <a:extLst>
              <a:ext uri="{FF2B5EF4-FFF2-40B4-BE49-F238E27FC236}">
                <a16:creationId xmlns:a16="http://schemas.microsoft.com/office/drawing/2014/main" id="{EF82249C-D8A1-AED5-B475-15ECB53DB2AF}"/>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419402" y="5033529"/>
            <a:ext cx="2978303" cy="533427"/>
          </a:xfrm>
          <a:prstGeom prst="rect">
            <a:avLst/>
          </a:prstGeom>
        </p:spPr>
      </p:pic>
    </p:spTree>
    <p:extLst>
      <p:ext uri="{BB962C8B-B14F-4D97-AF65-F5344CB8AC3E}">
        <p14:creationId xmlns:p14="http://schemas.microsoft.com/office/powerpoint/2010/main" val="292572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答辩</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图片 6">
            <a:extLst>
              <a:ext uri="{FF2B5EF4-FFF2-40B4-BE49-F238E27FC236}">
                <a16:creationId xmlns:a16="http://schemas.microsoft.com/office/drawing/2014/main" id="{3443E05C-6683-0AB5-E877-099FF9006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499" y="1929384"/>
            <a:ext cx="3019349" cy="2162796"/>
          </a:xfrm>
          <a:prstGeom prst="rect">
            <a:avLst/>
          </a:prstGeom>
        </p:spPr>
      </p:pic>
      <p:sp>
        <p:nvSpPr>
          <p:cNvPr id="8" name="文本框 7">
            <a:extLst>
              <a:ext uri="{FF2B5EF4-FFF2-40B4-BE49-F238E27FC236}">
                <a16:creationId xmlns:a16="http://schemas.microsoft.com/office/drawing/2014/main" id="{8221B6E8-625C-E6F2-55D9-49336F903ACB}"/>
              </a:ext>
            </a:extLst>
          </p:cNvPr>
          <p:cNvSpPr txBox="1"/>
          <p:nvPr/>
        </p:nvSpPr>
        <p:spPr>
          <a:xfrm>
            <a:off x="5054800" y="1296552"/>
            <a:ext cx="159837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答辩互评</a:t>
            </a:r>
          </a:p>
        </p:txBody>
      </p:sp>
      <p:pic>
        <p:nvPicPr>
          <p:cNvPr id="16" name="图片 15">
            <a:extLst>
              <a:ext uri="{FF2B5EF4-FFF2-40B4-BE49-F238E27FC236}">
                <a16:creationId xmlns:a16="http://schemas.microsoft.com/office/drawing/2014/main" id="{7D566F0A-8A3E-45B4-5FFA-EE8342CA4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032" y="1929384"/>
            <a:ext cx="2574036" cy="2166384"/>
          </a:xfrm>
          <a:prstGeom prst="rect">
            <a:avLst/>
          </a:prstGeom>
        </p:spPr>
      </p:pic>
      <p:sp>
        <p:nvSpPr>
          <p:cNvPr id="18" name="文本框 17">
            <a:extLst>
              <a:ext uri="{FF2B5EF4-FFF2-40B4-BE49-F238E27FC236}">
                <a16:creationId xmlns:a16="http://schemas.microsoft.com/office/drawing/2014/main" id="{CE304E71-5925-F389-A4F0-EA265E2C6F44}"/>
              </a:ext>
            </a:extLst>
          </p:cNvPr>
          <p:cNvSpPr txBox="1"/>
          <p:nvPr/>
        </p:nvSpPr>
        <p:spPr>
          <a:xfrm>
            <a:off x="1164032" y="1296552"/>
            <a:ext cx="1598374"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答辩时间</a:t>
            </a:r>
          </a:p>
        </p:txBody>
      </p:sp>
      <p:sp>
        <p:nvSpPr>
          <p:cNvPr id="20" name="文本框 19">
            <a:extLst>
              <a:ext uri="{FF2B5EF4-FFF2-40B4-BE49-F238E27FC236}">
                <a16:creationId xmlns:a16="http://schemas.microsoft.com/office/drawing/2014/main" id="{3C4CD136-6D1A-0AA5-0906-8046F5959402}"/>
              </a:ext>
            </a:extLst>
          </p:cNvPr>
          <p:cNvSpPr txBox="1"/>
          <p:nvPr/>
        </p:nvSpPr>
        <p:spPr>
          <a:xfrm>
            <a:off x="1748333" y="4791456"/>
            <a:ext cx="5559552" cy="369332"/>
          </a:xfrm>
          <a:prstGeom prst="rect">
            <a:avLst/>
          </a:prstGeom>
          <a:noFill/>
        </p:spPr>
        <p:txBody>
          <a:bodyPr wrap="square" rtlCol="0">
            <a:spAutoFit/>
          </a:bodyPr>
          <a:lstStyle/>
          <a:p>
            <a:r>
              <a:rPr lang="fr-FR" altLang="zh-CN" dirty="0">
                <a:hlinkClick r:id="rId5"/>
              </a:rPr>
              <a:t>LTspice Information Center | Analog Devices</a:t>
            </a:r>
            <a:endParaRPr lang="zh-CN" altLang="en-US" dirty="0"/>
          </a:p>
        </p:txBody>
      </p:sp>
    </p:spTree>
    <p:extLst>
      <p:ext uri="{BB962C8B-B14F-4D97-AF65-F5344CB8AC3E}">
        <p14:creationId xmlns:p14="http://schemas.microsoft.com/office/powerpoint/2010/main" val="3262806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噪声的统计特性</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 name="组合 2">
            <a:extLst>
              <a:ext uri="{FF2B5EF4-FFF2-40B4-BE49-F238E27FC236}">
                <a16:creationId xmlns:a16="http://schemas.microsoft.com/office/drawing/2014/main" id="{D28D7269-3EB2-B2F6-7C7D-3AD28E841E6A}"/>
              </a:ext>
            </a:extLst>
          </p:cNvPr>
          <p:cNvGrpSpPr/>
          <p:nvPr/>
        </p:nvGrpSpPr>
        <p:grpSpPr>
          <a:xfrm>
            <a:off x="321896" y="3239118"/>
            <a:ext cx="8569959" cy="2773396"/>
            <a:chOff x="321896" y="3239118"/>
            <a:chExt cx="8569959" cy="2773396"/>
          </a:xfrm>
        </p:grpSpPr>
        <p:sp>
          <p:nvSpPr>
            <p:cNvPr id="22" name="textbox 22"/>
            <p:cNvSpPr/>
            <p:nvPr/>
          </p:nvSpPr>
          <p:spPr>
            <a:xfrm>
              <a:off x="321896" y="3239118"/>
              <a:ext cx="8569959" cy="1252298"/>
            </a:xfrm>
            <a:prstGeom prst="rect">
              <a:avLst/>
            </a:prstGeom>
            <a:noFill/>
            <a:ln w="0" cap="flat">
              <a:noFill/>
              <a:prstDash val="solid"/>
              <a:miter lim="0"/>
            </a:ln>
          </p:spPr>
          <p:txBody>
            <a:bodyPr vert="horz" wrap="square" lIns="0" tIns="0" rIns="0" bIns="0"/>
            <a:lstStyle/>
            <a:p>
              <a:pPr algn="l" rtl="0" eaLnBrk="0">
                <a:lnSpc>
                  <a:spcPct val="79393"/>
                </a:lnSpc>
                <a:tabLst/>
              </a:pPr>
              <a:endParaRPr sz="100" dirty="0">
                <a:latin typeface="Arial"/>
                <a:ea typeface="Arial"/>
                <a:cs typeface="Arial"/>
              </a:endParaRPr>
            </a:p>
            <a:p>
              <a:pPr indent="457200" eaLnBrk="0">
                <a:lnSpc>
                  <a:spcPct val="97000"/>
                </a:lnSpc>
              </a:pPr>
              <a:r>
                <a:rPr sz="2400" kern="0" spc="70" dirty="0" err="1">
                  <a:solidFill>
                    <a:srgbClr val="000000">
                      <a:alpha val="100000"/>
                    </a:srgbClr>
                  </a:solidFill>
                  <a:latin typeface="微软雅黑" panose="020B0503020204020204" pitchFamily="34" charset="-122"/>
                  <a:ea typeface="微软雅黑" panose="020B0503020204020204" pitchFamily="34" charset="-122"/>
                </a:rPr>
                <a:t>然而噪声的</a:t>
              </a:r>
              <a:r>
                <a:rPr sz="2400" kern="0" spc="70" dirty="0" err="1">
                  <a:solidFill>
                    <a:srgbClr val="FF0000"/>
                  </a:solidFill>
                  <a:latin typeface="微软雅黑" panose="020B0503020204020204" pitchFamily="34" charset="-122"/>
                  <a:ea typeface="微软雅黑" panose="020B0503020204020204" pitchFamily="34" charset="-122"/>
                </a:rPr>
                <a:t>平均功率</a:t>
              </a:r>
              <a:r>
                <a:rPr sz="2400" kern="0" spc="70" dirty="0" err="1">
                  <a:solidFill>
                    <a:srgbClr val="000000">
                      <a:alpha val="100000"/>
                    </a:srgbClr>
                  </a:solidFill>
                  <a:latin typeface="微软雅黑" panose="020B0503020204020204" pitchFamily="34" charset="-122"/>
                  <a:ea typeface="微软雅黑" panose="020B0503020204020204" pitchFamily="34" charset="-122"/>
                </a:rPr>
                <a:t>是可以被预测的，比如下图中麦克</a:t>
              </a:r>
              <a:r>
                <a:rPr lang="zh-CN" altLang="en-US" sz="2400" kern="0" spc="70" dirty="0">
                  <a:solidFill>
                    <a:srgbClr val="000000">
                      <a:alpha val="100000"/>
                    </a:srgbClr>
                  </a:solidFill>
                  <a:latin typeface="微软雅黑" panose="020B0503020204020204" pitchFamily="34" charset="-122"/>
                  <a:ea typeface="微软雅黑" panose="020B0503020204020204" pitchFamily="34" charset="-122"/>
                </a:rPr>
                <a:t>风</a:t>
              </a:r>
              <a:r>
                <a:rPr sz="2400" kern="0" spc="70" dirty="0" err="1">
                  <a:solidFill>
                    <a:srgbClr val="000000">
                      <a:alpha val="100000"/>
                    </a:srgbClr>
                  </a:solidFill>
                  <a:latin typeface="微软雅黑" panose="020B0503020204020204" pitchFamily="34" charset="-122"/>
                  <a:ea typeface="微软雅黑" panose="020B0503020204020204" pitchFamily="34" charset="-122"/>
                </a:rPr>
                <a:t>离水流的远近不同，就会获得幅值不等的噪声信号</a:t>
              </a:r>
              <a:r>
                <a:rPr lang="zh-CN" altLang="en-US" sz="2400" kern="0" spc="70" dirty="0">
                  <a:solidFill>
                    <a:srgbClr val="000000">
                      <a:alpha val="100000"/>
                    </a:srgbClr>
                  </a:solidFill>
                  <a:latin typeface="微软雅黑" panose="020B0503020204020204" pitchFamily="34" charset="-122"/>
                  <a:ea typeface="微软雅黑" panose="020B0503020204020204" pitchFamily="34" charset="-122"/>
                </a:rPr>
                <a:t>。</a:t>
              </a:r>
              <a:r>
                <a:rPr sz="2400" kern="0" spc="70" dirty="0" err="1">
                  <a:solidFill>
                    <a:srgbClr val="000000">
                      <a:alpha val="100000"/>
                    </a:srgbClr>
                  </a:solidFill>
                  <a:latin typeface="微软雅黑" panose="020B0503020204020204" pitchFamily="34" charset="-122"/>
                  <a:ea typeface="微软雅黑" panose="020B0503020204020204" pitchFamily="34" charset="-122"/>
                </a:rPr>
                <a:t>后者显示出了更大的振幅和更高的功率，这些是可以预测的</a:t>
              </a:r>
              <a:r>
                <a:rPr sz="2400" kern="0" spc="70" dirty="0">
                  <a:solidFill>
                    <a:srgbClr val="000000">
                      <a:alpha val="100000"/>
                    </a:srgbClr>
                  </a:solidFill>
                  <a:latin typeface="微软雅黑" panose="020B0503020204020204" pitchFamily="34" charset="-122"/>
                  <a:ea typeface="微软雅黑" panose="020B0503020204020204" pitchFamily="34" charset="-122"/>
                </a:rPr>
                <a:t>。</a:t>
              </a:r>
            </a:p>
          </p:txBody>
        </p:sp>
        <p:pic>
          <p:nvPicPr>
            <p:cNvPr id="26" name="picture 26"/>
            <p:cNvPicPr>
              <a:picLocks noChangeAspect="1"/>
            </p:cNvPicPr>
            <p:nvPr/>
          </p:nvPicPr>
          <p:blipFill>
            <a:blip r:embed="rId3"/>
            <a:stretch>
              <a:fillRect/>
            </a:stretch>
          </p:blipFill>
          <p:spPr>
            <a:xfrm rot="21600000">
              <a:off x="5289424" y="4714972"/>
              <a:ext cx="2914625" cy="1098586"/>
            </a:xfrm>
            <a:prstGeom prst="rect">
              <a:avLst/>
            </a:prstGeom>
          </p:spPr>
        </p:pic>
        <p:pic>
          <p:nvPicPr>
            <p:cNvPr id="36" name="picture 36"/>
            <p:cNvPicPr>
              <a:picLocks noChangeAspect="1"/>
            </p:cNvPicPr>
            <p:nvPr/>
          </p:nvPicPr>
          <p:blipFill>
            <a:blip r:embed="rId4"/>
            <a:stretch>
              <a:fillRect/>
            </a:stretch>
          </p:blipFill>
          <p:spPr>
            <a:xfrm rot="21600000">
              <a:off x="2222386" y="4949918"/>
              <a:ext cx="1809682" cy="698541"/>
            </a:xfrm>
            <a:prstGeom prst="rect">
              <a:avLst/>
            </a:prstGeom>
          </p:spPr>
        </p:pic>
        <p:pic>
          <p:nvPicPr>
            <p:cNvPr id="40" name="picture 40"/>
            <p:cNvPicPr>
              <a:picLocks noChangeAspect="1"/>
            </p:cNvPicPr>
            <p:nvPr/>
          </p:nvPicPr>
          <p:blipFill>
            <a:blip r:embed="rId5"/>
            <a:stretch>
              <a:fillRect/>
            </a:stretch>
          </p:blipFill>
          <p:spPr>
            <a:xfrm rot="21600000">
              <a:off x="1034942" y="4740378"/>
              <a:ext cx="977900" cy="1123920"/>
            </a:xfrm>
            <a:prstGeom prst="rect">
              <a:avLst/>
            </a:prstGeom>
          </p:spPr>
        </p:pic>
        <p:sp>
          <p:nvSpPr>
            <p:cNvPr id="44" name="textbox 44"/>
            <p:cNvSpPr/>
            <p:nvPr/>
          </p:nvSpPr>
          <p:spPr>
            <a:xfrm>
              <a:off x="2692294" y="5813760"/>
              <a:ext cx="173354" cy="198754"/>
            </a:xfrm>
            <a:prstGeom prst="rect">
              <a:avLst/>
            </a:prstGeom>
            <a:noFill/>
            <a:ln w="0" cap="flat">
              <a:noFill/>
              <a:prstDash val="solid"/>
              <a:miter lim="0"/>
            </a:ln>
          </p:spPr>
          <p:txBody>
            <a:bodyPr vert="horz" wrap="square" lIns="0" tIns="0" rIns="0" bIns="0"/>
            <a:lstStyle/>
            <a:p>
              <a:pPr algn="l" rtl="0" eaLnBrk="0">
                <a:lnSpc>
                  <a:spcPct val="83341"/>
                </a:lnSpc>
                <a:tabLst/>
              </a:pPr>
              <a:endParaRPr sz="100" dirty="0">
                <a:latin typeface="Arial"/>
                <a:ea typeface="Arial"/>
                <a:cs typeface="Arial"/>
              </a:endParaRPr>
            </a:p>
          </p:txBody>
        </p:sp>
        <p:sp>
          <p:nvSpPr>
            <p:cNvPr id="46" name="textbox 46"/>
            <p:cNvSpPr/>
            <p:nvPr/>
          </p:nvSpPr>
          <p:spPr>
            <a:xfrm>
              <a:off x="6908625" y="5813760"/>
              <a:ext cx="173354" cy="198754"/>
            </a:xfrm>
            <a:prstGeom prst="rect">
              <a:avLst/>
            </a:prstGeom>
            <a:noFill/>
            <a:ln w="0" cap="flat">
              <a:noFill/>
              <a:prstDash val="solid"/>
              <a:miter lim="0"/>
            </a:ln>
          </p:spPr>
          <p:txBody>
            <a:bodyPr vert="horz" wrap="square" lIns="0" tIns="0" rIns="0" bIns="0"/>
            <a:lstStyle/>
            <a:p>
              <a:pPr algn="l" rtl="0" eaLnBrk="0">
                <a:lnSpc>
                  <a:spcPct val="83341"/>
                </a:lnSpc>
                <a:tabLst/>
              </a:pPr>
              <a:endParaRPr sz="100" dirty="0">
                <a:latin typeface="Arial"/>
                <a:ea typeface="Arial"/>
                <a:cs typeface="Arial"/>
              </a:endParaRPr>
            </a:p>
          </p:txBody>
        </p:sp>
      </p:grpSp>
      <p:grpSp>
        <p:nvGrpSpPr>
          <p:cNvPr id="2" name="组合 1">
            <a:extLst>
              <a:ext uri="{FF2B5EF4-FFF2-40B4-BE49-F238E27FC236}">
                <a16:creationId xmlns:a16="http://schemas.microsoft.com/office/drawing/2014/main" id="{1D54F1BD-0F63-9EC4-DCB8-4172E253AD7D}"/>
              </a:ext>
            </a:extLst>
          </p:cNvPr>
          <p:cNvGrpSpPr/>
          <p:nvPr/>
        </p:nvGrpSpPr>
        <p:grpSpPr>
          <a:xfrm>
            <a:off x="349994" y="803273"/>
            <a:ext cx="8569959" cy="2406640"/>
            <a:chOff x="349994" y="803273"/>
            <a:chExt cx="8569959" cy="2406640"/>
          </a:xfrm>
        </p:grpSpPr>
        <p:sp>
          <p:nvSpPr>
            <p:cNvPr id="24" name="textbox 24"/>
            <p:cNvSpPr/>
            <p:nvPr/>
          </p:nvSpPr>
          <p:spPr>
            <a:xfrm>
              <a:off x="349994" y="803273"/>
              <a:ext cx="8569959" cy="1252298"/>
            </a:xfrm>
            <a:prstGeom prst="rect">
              <a:avLst/>
            </a:prstGeom>
            <a:noFill/>
            <a:ln w="0" cap="flat">
              <a:noFill/>
              <a:prstDash val="solid"/>
              <a:miter lim="0"/>
            </a:ln>
          </p:spPr>
          <p:txBody>
            <a:bodyPr vert="horz" wrap="square" lIns="0" tIns="0" rIns="0" bIns="0"/>
            <a:lstStyle/>
            <a:p>
              <a:pPr indent="457200" algn="l" rtl="0" eaLnBrk="0">
                <a:tabLst/>
              </a:pPr>
              <a:r>
                <a:rPr sz="2400" kern="0" spc="70" dirty="0" err="1">
                  <a:solidFill>
                    <a:srgbClr val="000000">
                      <a:alpha val="100000"/>
                    </a:srgbClr>
                  </a:solidFill>
                  <a:latin typeface="微软雅黑" panose="020B0503020204020204" pitchFamily="34" charset="-122"/>
                  <a:ea typeface="微软雅黑" panose="020B0503020204020204" pitchFamily="34" charset="-122"/>
                  <a:cs typeface="SimSun"/>
                </a:rPr>
                <a:t>噪声是一个</a:t>
              </a:r>
              <a:r>
                <a:rPr sz="2400" kern="0" spc="70" dirty="0" err="1">
                  <a:solidFill>
                    <a:srgbClr val="FF0000"/>
                  </a:solidFill>
                  <a:latin typeface="微软雅黑" panose="020B0503020204020204" pitchFamily="34" charset="-122"/>
                  <a:ea typeface="微软雅黑" panose="020B0503020204020204" pitchFamily="34" charset="-122"/>
                  <a:cs typeface="SimSun"/>
                </a:rPr>
                <a:t>随机</a:t>
              </a:r>
              <a:r>
                <a:rPr sz="2400" kern="0" spc="70" dirty="0" err="1">
                  <a:solidFill>
                    <a:srgbClr val="000000">
                      <a:alpha val="100000"/>
                    </a:srgbClr>
                  </a:solidFill>
                  <a:latin typeface="微软雅黑" panose="020B0503020204020204" pitchFamily="34" charset="-122"/>
                  <a:ea typeface="微软雅黑" panose="020B0503020204020204" pitchFamily="34" charset="-122"/>
                  <a:cs typeface="SimSun"/>
                </a:rPr>
                <a:t>的过程，噪声的值在</a:t>
              </a:r>
              <a:r>
                <a:rPr sz="2400" kern="0" spc="60" dirty="0" err="1">
                  <a:solidFill>
                    <a:srgbClr val="000000">
                      <a:alpha val="100000"/>
                    </a:srgbClr>
                  </a:solidFill>
                  <a:latin typeface="微软雅黑" panose="020B0503020204020204" pitchFamily="34" charset="-122"/>
                  <a:ea typeface="微软雅黑" panose="020B0503020204020204" pitchFamily="34" charset="-122"/>
                  <a:cs typeface="SimSun"/>
                </a:rPr>
                <a:t>任何时刻都无法被预</a:t>
              </a:r>
              <a:r>
                <a:rPr sz="2400" kern="0" spc="0" dirty="0">
                  <a:solidFill>
                    <a:srgbClr val="000000">
                      <a:alpha val="100000"/>
                    </a:srgbClr>
                  </a:solidFill>
                  <a:latin typeface="微软雅黑" panose="020B0503020204020204" pitchFamily="34" charset="-122"/>
                  <a:ea typeface="微软雅黑" panose="020B0503020204020204" pitchFamily="34" charset="-122"/>
                  <a:cs typeface="SimSun"/>
                </a:rPr>
                <a:t> </a:t>
              </a:r>
              <a:r>
                <a:rPr sz="2400" kern="0" spc="60" dirty="0">
                  <a:solidFill>
                    <a:srgbClr val="000000">
                      <a:alpha val="100000"/>
                    </a:srgbClr>
                  </a:solidFill>
                  <a:latin typeface="微软雅黑" panose="020B0503020204020204" pitchFamily="34" charset="-122"/>
                  <a:ea typeface="微软雅黑" panose="020B0503020204020204" pitchFamily="34" charset="-122"/>
                  <a:cs typeface="SimSun"/>
                </a:rPr>
                <a:t>测，这就给我们理解和分析噪声的性质带</a:t>
              </a:r>
              <a:r>
                <a:rPr sz="2400" kern="0" spc="50" dirty="0">
                  <a:solidFill>
                    <a:srgbClr val="000000">
                      <a:alpha val="100000"/>
                    </a:srgbClr>
                  </a:solidFill>
                  <a:latin typeface="微软雅黑" panose="020B0503020204020204" pitchFamily="34" charset="-122"/>
                  <a:ea typeface="微软雅黑" panose="020B0503020204020204" pitchFamily="34" charset="-122"/>
                  <a:cs typeface="SimSun"/>
                </a:rPr>
                <a:t>来了一定的困难。</a:t>
              </a:r>
              <a:r>
                <a:rPr sz="2400" kern="0" spc="0" dirty="0">
                  <a:solidFill>
                    <a:srgbClr val="000000">
                      <a:alpha val="100000"/>
                    </a:srgbClr>
                  </a:solidFill>
                  <a:latin typeface="微软雅黑" panose="020B0503020204020204" pitchFamily="34" charset="-122"/>
                  <a:ea typeface="微软雅黑" panose="020B0503020204020204" pitchFamily="34" charset="-122"/>
                  <a:cs typeface="SimSun"/>
                </a:rPr>
                <a:t> </a:t>
              </a:r>
              <a:r>
                <a:rPr sz="2400" kern="0" spc="50" dirty="0">
                  <a:solidFill>
                    <a:srgbClr val="000000">
                      <a:alpha val="100000"/>
                    </a:srgbClr>
                  </a:solidFill>
                  <a:latin typeface="微软雅黑" panose="020B0503020204020204" pitchFamily="34" charset="-122"/>
                  <a:ea typeface="微软雅黑" panose="020B0503020204020204" pitchFamily="34" charset="-122"/>
                  <a:cs typeface="SimSun"/>
                </a:rPr>
                <a:t>如</a:t>
              </a:r>
              <a:r>
                <a:rPr sz="2400" kern="0" spc="50" dirty="0">
                  <a:solidFill>
                    <a:srgbClr val="000000">
                      <a:alpha val="100000"/>
                    </a:srgbClr>
                  </a:solidFill>
                  <a:latin typeface="微软雅黑" panose="020B0503020204020204" pitchFamily="34" charset="-122"/>
                  <a:ea typeface="微软雅黑" panose="020B0503020204020204" pitchFamily="34" charset="-122"/>
                  <a:cs typeface="Times New Roman"/>
                </a:rPr>
                <a:t>(b)</a:t>
              </a:r>
              <a:r>
                <a:rPr sz="2400" kern="0" spc="50" dirty="0">
                  <a:solidFill>
                    <a:srgbClr val="000000">
                      <a:alpha val="100000"/>
                    </a:srgbClr>
                  </a:solidFill>
                  <a:latin typeface="微软雅黑" panose="020B0503020204020204" pitchFamily="34" charset="-122"/>
                  <a:ea typeface="微软雅黑" panose="020B0503020204020204" pitchFamily="34" charset="-122"/>
                  <a:cs typeface="SimSun"/>
                </a:rPr>
                <a:t>中表现出了噪声在时域的不可预测</a:t>
              </a:r>
              <a:r>
                <a:rPr sz="2400" kern="0" spc="40" dirty="0">
                  <a:solidFill>
                    <a:srgbClr val="000000">
                      <a:alpha val="100000"/>
                    </a:srgbClr>
                  </a:solidFill>
                  <a:latin typeface="微软雅黑" panose="020B0503020204020204" pitchFamily="34" charset="-122"/>
                  <a:ea typeface="微软雅黑" panose="020B0503020204020204" pitchFamily="34" charset="-122"/>
                  <a:cs typeface="SimSun"/>
                </a:rPr>
                <a:t>性。</a:t>
              </a:r>
              <a:endParaRPr sz="2400" dirty="0">
                <a:latin typeface="微软雅黑" panose="020B0503020204020204" pitchFamily="34" charset="-122"/>
                <a:ea typeface="微软雅黑" panose="020B0503020204020204" pitchFamily="34" charset="-122"/>
                <a:cs typeface="SimSun"/>
              </a:endParaRPr>
            </a:p>
          </p:txBody>
        </p:sp>
        <p:pic>
          <p:nvPicPr>
            <p:cNvPr id="28" name="picture 28"/>
            <p:cNvPicPr>
              <a:picLocks noChangeAspect="1"/>
            </p:cNvPicPr>
            <p:nvPr/>
          </p:nvPicPr>
          <p:blipFill>
            <a:blip r:embed="rId6"/>
            <a:stretch>
              <a:fillRect/>
            </a:stretch>
          </p:blipFill>
          <p:spPr>
            <a:xfrm rot="21600000">
              <a:off x="5248131" y="2174876"/>
              <a:ext cx="2749527" cy="1035037"/>
            </a:xfrm>
            <a:prstGeom prst="rect">
              <a:avLst/>
            </a:prstGeom>
          </p:spPr>
        </p:pic>
        <p:pic>
          <p:nvPicPr>
            <p:cNvPr id="34" name="picture 34"/>
            <p:cNvPicPr>
              <a:picLocks noChangeAspect="1"/>
            </p:cNvPicPr>
            <p:nvPr/>
          </p:nvPicPr>
          <p:blipFill>
            <a:blip r:embed="rId7"/>
            <a:stretch>
              <a:fillRect/>
            </a:stretch>
          </p:blipFill>
          <p:spPr>
            <a:xfrm rot="21600000">
              <a:off x="2669994" y="2206651"/>
              <a:ext cx="1612920" cy="844532"/>
            </a:xfrm>
            <a:prstGeom prst="rect">
              <a:avLst/>
            </a:prstGeom>
          </p:spPr>
        </p:pic>
        <p:pic>
          <p:nvPicPr>
            <p:cNvPr id="42" name="picture 42"/>
            <p:cNvPicPr>
              <a:picLocks noChangeAspect="1"/>
            </p:cNvPicPr>
            <p:nvPr/>
          </p:nvPicPr>
          <p:blipFill>
            <a:blip r:embed="rId8"/>
            <a:stretch>
              <a:fillRect/>
            </a:stretch>
          </p:blipFill>
          <p:spPr>
            <a:xfrm rot="21600000">
              <a:off x="1196801" y="2301903"/>
              <a:ext cx="1098552" cy="654027"/>
            </a:xfrm>
            <a:prstGeom prst="rect">
              <a:avLst/>
            </a:prstGeom>
          </p:spPr>
        </p:pic>
        <p:sp>
          <p:nvSpPr>
            <p:cNvPr id="50" name="textbox 50"/>
            <p:cNvSpPr/>
            <p:nvPr/>
          </p:nvSpPr>
          <p:spPr>
            <a:xfrm>
              <a:off x="2892208" y="3029944"/>
              <a:ext cx="161289" cy="145414"/>
            </a:xfrm>
            <a:prstGeom prst="rect">
              <a:avLst/>
            </a:prstGeom>
            <a:noFill/>
            <a:ln w="0" cap="flat">
              <a:noFill/>
              <a:prstDash val="solid"/>
              <a:miter lim="0"/>
            </a:ln>
          </p:spPr>
          <p:txBody>
            <a:bodyPr vert="horz" wrap="square" lIns="0" tIns="0" rIns="0" bIns="0"/>
            <a:lstStyle/>
            <a:p>
              <a:pPr algn="l" rtl="0" eaLnBrk="0">
                <a:lnSpc>
                  <a:spcPct val="79341"/>
                </a:lnSpc>
                <a:tabLst/>
              </a:pPr>
              <a:endParaRPr sz="100" dirty="0">
                <a:latin typeface="Arial"/>
                <a:ea typeface="Arial"/>
                <a:cs typeface="Arial"/>
              </a:endParaRPr>
            </a:p>
          </p:txBody>
        </p:sp>
      </p:grpSp>
    </p:spTree>
    <p:extLst>
      <p:ext uri="{BB962C8B-B14F-4D97-AF65-F5344CB8AC3E}">
        <p14:creationId xmlns:p14="http://schemas.microsoft.com/office/powerpoint/2010/main" val="165870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噪声的统计特性</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54" name="textbox 54"/>
              <p:cNvSpPr/>
              <p:nvPr/>
            </p:nvSpPr>
            <p:spPr>
              <a:xfrm>
                <a:off x="295920" y="863142"/>
                <a:ext cx="8701776" cy="848994"/>
              </a:xfrm>
              <a:prstGeom prst="rect">
                <a:avLst/>
              </a:prstGeom>
              <a:noFill/>
              <a:ln w="0" cap="flat">
                <a:noFill/>
                <a:prstDash val="solid"/>
                <a:miter lim="0"/>
              </a:ln>
            </p:spPr>
            <p:txBody>
              <a:bodyPr vert="horz" wrap="square" lIns="0" tIns="0" rIns="0" bIns="0"/>
              <a:lstStyle/>
              <a:p>
                <a:pPr algn="l" rtl="0" eaLnBrk="0">
                  <a:lnSpc>
                    <a:spcPct val="87462"/>
                  </a:lnSpc>
                  <a:tabLst/>
                </a:pPr>
                <a:endParaRPr sz="100" dirty="0">
                  <a:latin typeface="Arial"/>
                  <a:ea typeface="Arial"/>
                  <a:cs typeface="Arial"/>
                </a:endParaRPr>
              </a:p>
              <a:p>
                <a:pPr indent="457200" eaLnBrk="0">
                  <a:lnSpc>
                    <a:spcPct val="97000"/>
                  </a:lnSpc>
                  <a:tabLst/>
                </a:pPr>
                <a:r>
                  <a:rPr sz="2400" kern="0" spc="70" dirty="0" err="1">
                    <a:solidFill>
                      <a:srgbClr val="000000">
                        <a:alpha val="100000"/>
                      </a:srgbClr>
                    </a:solidFill>
                    <a:latin typeface="微软雅黑" panose="020B0503020204020204" pitchFamily="34" charset="-122"/>
                    <a:ea typeface="微软雅黑" panose="020B0503020204020204" pitchFamily="34" charset="-122"/>
                  </a:rPr>
                  <a:t>根据上面的分析，我们引入一个平均功率的概念来讨论噪声的功率特性。对于一个周期为T的电压</a:t>
                </a:r>
                <a14:m>
                  <m:oMath xmlns:m="http://schemas.openxmlformats.org/officeDocument/2006/math">
                    <m:r>
                      <a:rPr lang="zh-CN" altLang="en-US" sz="2400" i="1" kern="0" spc="70" dirty="0" smtClean="0">
                        <a:solidFill>
                          <a:srgbClr val="000000">
                            <a:alpha val="100000"/>
                          </a:srgbClr>
                        </a:solidFill>
                        <a:latin typeface="Cambria Math" panose="02040503050406030204" pitchFamily="18" charset="0"/>
                      </a:rPr>
                      <m:t>𝜈</m:t>
                    </m:r>
                    <m:d>
                      <m:dPr>
                        <m:ctrlPr>
                          <a:rPr lang="zh-CN" altLang="en-US" sz="2400" i="1" kern="0" spc="70" dirty="0" err="1">
                            <a:solidFill>
                              <a:srgbClr val="000000">
                                <a:alpha val="100000"/>
                              </a:srgbClr>
                            </a:solidFill>
                            <a:latin typeface="Cambria Math" panose="02040503050406030204" pitchFamily="18" charset="0"/>
                          </a:rPr>
                        </m:ctrlPr>
                      </m:dPr>
                      <m:e>
                        <m:r>
                          <a:rPr lang="zh-CN" altLang="en-US" sz="2400" i="1" kern="0" spc="70" dirty="0" err="1">
                            <a:solidFill>
                              <a:srgbClr val="000000">
                                <a:alpha val="100000"/>
                              </a:srgbClr>
                            </a:solidFill>
                            <a:latin typeface="Cambria Math" panose="02040503050406030204" pitchFamily="18" charset="0"/>
                          </a:rPr>
                          <m:t>𝑡</m:t>
                        </m:r>
                      </m:e>
                    </m:d>
                  </m:oMath>
                </a14:m>
                <a:r>
                  <a:rPr sz="2400" kern="0" spc="70" dirty="0">
                    <a:solidFill>
                      <a:srgbClr val="000000">
                        <a:alpha val="100000"/>
                      </a:srgbClr>
                    </a:solidFill>
                    <a:latin typeface="微软雅黑" panose="020B0503020204020204" pitchFamily="34" charset="-122"/>
                    <a:ea typeface="微软雅黑" panose="020B0503020204020204" pitchFamily="34" charset="-122"/>
                  </a:rPr>
                  <a:t> 在一个负载电阻上</a:t>
                </a:r>
                <a14:m>
                  <m:oMath xmlns:m="http://schemas.openxmlformats.org/officeDocument/2006/math">
                    <m:sSub>
                      <m:sSubPr>
                        <m:ctrlPr>
                          <a:rPr lang="zh-CN" altLang="en-US" sz="2400" i="1" kern="0" spc="70" dirty="0" smtClean="0">
                            <a:solidFill>
                              <a:srgbClr val="000000">
                                <a:alpha val="100000"/>
                              </a:srgbClr>
                            </a:solidFill>
                            <a:latin typeface="Cambria Math" panose="02040503050406030204" pitchFamily="18" charset="0"/>
                          </a:rPr>
                        </m:ctrlPr>
                      </m:sSubPr>
                      <m:e>
                        <m:r>
                          <a:rPr lang="zh-CN" altLang="en-US" sz="2400" i="1" kern="0" spc="70" dirty="0">
                            <a:solidFill>
                              <a:srgbClr val="000000">
                                <a:alpha val="100000"/>
                              </a:srgbClr>
                            </a:solidFill>
                            <a:latin typeface="Cambria Math" panose="02040503050406030204" pitchFamily="18" charset="0"/>
                          </a:rPr>
                          <m:t>𝑅</m:t>
                        </m:r>
                      </m:e>
                      <m:sub>
                        <m:r>
                          <a:rPr lang="zh-CN" altLang="en-US" sz="2400" i="1" kern="0" spc="70" dirty="0">
                            <a:solidFill>
                              <a:srgbClr val="000000">
                                <a:alpha val="100000"/>
                              </a:srgbClr>
                            </a:solidFill>
                            <a:latin typeface="Cambria Math" panose="02040503050406030204" pitchFamily="18" charset="0"/>
                          </a:rPr>
                          <m:t>𝐿</m:t>
                        </m:r>
                      </m:sub>
                    </m:sSub>
                  </m:oMath>
                </a14:m>
                <a:r>
                  <a:rPr sz="2400" kern="0" spc="70" dirty="0">
                    <a:solidFill>
                      <a:srgbClr val="000000">
                        <a:alpha val="100000"/>
                      </a:srgbClr>
                    </a:solidFill>
                    <a:latin typeface="微软雅黑" panose="020B0503020204020204" pitchFamily="34" charset="-122"/>
                    <a:ea typeface="微软雅黑" panose="020B0503020204020204" pitchFamily="34" charset="-122"/>
                  </a:rPr>
                  <a:t>消耗的平均功率可以由下式给出：</a:t>
                </a:r>
              </a:p>
            </p:txBody>
          </p:sp>
        </mc:Choice>
        <mc:Fallback xmlns="">
          <p:sp>
            <p:nvSpPr>
              <p:cNvPr id="54" name="textbox 54"/>
              <p:cNvSpPr>
                <a:spLocks noRot="1" noChangeAspect="1" noMove="1" noResize="1" noEditPoints="1" noAdjustHandles="1" noChangeArrowheads="1" noChangeShapeType="1" noTextEdit="1"/>
              </p:cNvSpPr>
              <p:nvPr/>
            </p:nvSpPr>
            <p:spPr>
              <a:xfrm>
                <a:off x="295920" y="863142"/>
                <a:ext cx="8701776" cy="848994"/>
              </a:xfrm>
              <a:prstGeom prst="rect">
                <a:avLst/>
              </a:prstGeom>
              <a:blipFill>
                <a:blip r:embed="rId3"/>
                <a:stretch>
                  <a:fillRect l="-2172" t="-11511" r="-771" b="-48921"/>
                </a:stretch>
              </a:blipFill>
              <a:ln w="0" cap="flat">
                <a:noFill/>
                <a:prstDash val="solid"/>
                <a:miter lim="0"/>
              </a:ln>
            </p:spPr>
            <p:txBody>
              <a:bodyPr/>
              <a:lstStyle/>
              <a:p>
                <a:r>
                  <a:rPr lang="zh-CN" altLang="en-US">
                    <a:noFill/>
                  </a:rPr>
                  <a:t> </a:t>
                </a:r>
              </a:p>
            </p:txBody>
          </p:sp>
        </mc:Fallback>
      </mc:AlternateContent>
      <p:sp>
        <p:nvSpPr>
          <p:cNvPr id="56" name="textbox 56"/>
          <p:cNvSpPr/>
          <p:nvPr/>
        </p:nvSpPr>
        <p:spPr>
          <a:xfrm>
            <a:off x="442223" y="3172874"/>
            <a:ext cx="8701776" cy="550544"/>
          </a:xfrm>
          <a:prstGeom prst="rect">
            <a:avLst/>
          </a:prstGeom>
          <a:noFill/>
          <a:ln w="0" cap="flat">
            <a:noFill/>
            <a:prstDash val="solid"/>
            <a:miter lim="0"/>
          </a:ln>
        </p:spPr>
        <p:txBody>
          <a:bodyPr vert="horz" wrap="square" lIns="0" tIns="0" rIns="0" bIns="0"/>
          <a:lstStyle/>
          <a:p>
            <a:pPr algn="l" rtl="0" eaLnBrk="0">
              <a:lnSpc>
                <a:spcPct val="94560"/>
              </a:lnSpc>
              <a:tabLst/>
            </a:pPr>
            <a:endParaRPr sz="100" dirty="0">
              <a:latin typeface="Arial"/>
              <a:ea typeface="Arial"/>
              <a:cs typeface="Arial"/>
            </a:endParaRPr>
          </a:p>
          <a:p>
            <a:pPr indent="457200" eaLnBrk="0">
              <a:lnSpc>
                <a:spcPct val="97000"/>
              </a:lnSpc>
            </a:pPr>
            <a:r>
              <a:rPr sz="2400" kern="0" spc="70" dirty="0" err="1">
                <a:solidFill>
                  <a:srgbClr val="000000">
                    <a:alpha val="100000"/>
                  </a:srgbClr>
                </a:solidFill>
                <a:latin typeface="微软雅黑" panose="020B0503020204020204" pitchFamily="34" charset="-122"/>
                <a:ea typeface="微软雅黑" panose="020B0503020204020204" pitchFamily="34" charset="-122"/>
              </a:rPr>
              <a:t>同样，对于一个噪声信号，可以认为其周期为无穷大，我们可以得到其平均功率</a:t>
            </a:r>
            <a:endParaRPr sz="2400" kern="0" spc="70" dirty="0">
              <a:solidFill>
                <a:srgbClr val="000000">
                  <a:alpha val="100000"/>
                </a:srgb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8" name="textbox 68"/>
              <p:cNvSpPr/>
              <p:nvPr/>
            </p:nvSpPr>
            <p:spPr>
              <a:xfrm>
                <a:off x="438355" y="4956390"/>
                <a:ext cx="8701776" cy="1363942"/>
              </a:xfrm>
              <a:prstGeom prst="rect">
                <a:avLst/>
              </a:prstGeom>
              <a:noFill/>
              <a:ln w="0" cap="flat">
                <a:noFill/>
                <a:prstDash val="solid"/>
                <a:miter lim="0"/>
              </a:ln>
            </p:spPr>
            <p:txBody>
              <a:bodyPr vert="horz" wrap="square" lIns="0" tIns="0" rIns="0" bIns="0"/>
              <a:lstStyle/>
              <a:p>
                <a:pPr algn="l" rtl="0" eaLnBrk="0">
                  <a:lnSpc>
                    <a:spcPct val="81926"/>
                  </a:lnSpc>
                  <a:tabLst/>
                </a:pPr>
                <a:endParaRPr sz="100" dirty="0">
                  <a:latin typeface="Arial"/>
                  <a:ea typeface="Arial"/>
                  <a:cs typeface="Arial"/>
                </a:endParaRPr>
              </a:p>
              <a:p>
                <a:pPr indent="457200" eaLnBrk="0">
                  <a:lnSpc>
                    <a:spcPct val="97000"/>
                  </a:lnSpc>
                  <a:tabLst/>
                </a:pPr>
                <a:r>
                  <a:rPr sz="2400" kern="0" spc="70" dirty="0">
                    <a:solidFill>
                      <a:srgbClr val="000000">
                        <a:alpha val="100000"/>
                      </a:srgbClr>
                    </a:solidFill>
                    <a:latin typeface="微软雅黑" panose="020B0503020204020204" pitchFamily="34" charset="-122"/>
                    <a:ea typeface="微软雅黑" panose="020B0503020204020204" pitchFamily="34" charset="-122"/>
                  </a:rPr>
                  <a:t>对于不同的系统，负载可能是变化的，因此我们简单的使用</a:t>
                </a:r>
                <a14:m>
                  <m:oMath xmlns:m="http://schemas.openxmlformats.org/officeDocument/2006/math">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𝑃</m:t>
                        </m:r>
                      </m:e>
                      <m:sub>
                        <m:r>
                          <a:rPr lang="zh-CN" altLang="en-US" sz="2400" i="1">
                            <a:latin typeface="Cambria Math" panose="02040503050406030204" pitchFamily="18" charset="0"/>
                          </a:rPr>
                          <m:t>𝑎𝑣</m:t>
                        </m:r>
                      </m:sub>
                    </m:sSub>
                    <m:r>
                      <a:rPr lang="zh-CN" altLang="en-US" sz="2400">
                        <a:latin typeface="Cambria Math" panose="02040503050406030204" pitchFamily="18" charset="0"/>
                      </a:rPr>
                      <m:t>=</m:t>
                    </m:r>
                    <m:func>
                      <m:funcPr>
                        <m:ctrlPr>
                          <a:rPr lang="fr-FR" altLang="zh-CN" sz="2400" i="1">
                            <a:latin typeface="Cambria Math" panose="02040503050406030204" pitchFamily="18" charset="0"/>
                          </a:rPr>
                        </m:ctrlPr>
                      </m:funcPr>
                      <m:fName>
                        <m:limLow>
                          <m:limLowPr>
                            <m:ctrlPr>
                              <a:rPr lang="fr-FR" altLang="zh-CN" sz="2400" i="1">
                                <a:latin typeface="Cambria Math" panose="02040503050406030204" pitchFamily="18" charset="0"/>
                              </a:rPr>
                            </m:ctrlPr>
                          </m:limLowPr>
                          <m:e>
                            <m:r>
                              <m:rPr>
                                <m:sty m:val="p"/>
                              </m:rPr>
                              <a:rPr lang="fr-FR" altLang="zh-CN" sz="2400">
                                <a:latin typeface="Cambria Math" panose="02040503050406030204" pitchFamily="18" charset="0"/>
                              </a:rPr>
                              <m:t>lim</m:t>
                            </m:r>
                          </m:e>
                          <m:lim>
                            <m:r>
                              <a:rPr lang="en-US" altLang="zh-CN" sz="2400" i="1">
                                <a:latin typeface="Cambria Math" panose="02040503050406030204" pitchFamily="18" charset="0"/>
                              </a:rPr>
                              <m:t>𝑇</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lim>
                        </m:limLow>
                      </m:fName>
                      <m:e>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𝑇</m:t>
                            </m:r>
                          </m:den>
                        </m:f>
                        <m:nary>
                          <m:naryPr>
                            <m:limLoc m:val="subSup"/>
                            <m:grow m:val="on"/>
                            <m:ctrlPr>
                              <a:rPr lang="zh-CN" altLang="en-US" sz="2400" i="1">
                                <a:latin typeface="Cambria Math" panose="02040503050406030204" pitchFamily="18" charset="0"/>
                              </a:rPr>
                            </m:ctrlPr>
                          </m:naryPr>
                          <m: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𝑇</m:t>
                                </m:r>
                              </m:num>
                              <m:den>
                                <m:r>
                                  <a:rPr lang="zh-CN" altLang="en-US" sz="2400">
                                    <a:latin typeface="Cambria Math" panose="02040503050406030204" pitchFamily="18" charset="0"/>
                                  </a:rPr>
                                  <m:t>2</m:t>
                                </m:r>
                              </m:den>
                            </m:f>
                          </m:sub>
                          <m:sup>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𝑇</m:t>
                                </m:r>
                              </m:num>
                              <m:den>
                                <m:r>
                                  <a:rPr lang="zh-CN" altLang="en-US" sz="2400">
                                    <a:latin typeface="Cambria Math" panose="02040503050406030204" pitchFamily="18" charset="0"/>
                                  </a:rPr>
                                  <m:t>2</m:t>
                                </m:r>
                              </m:den>
                            </m:f>
                          </m:sup>
                          <m:e>
                            <m:sSup>
                              <m:sSupPr>
                                <m:ctrlPr>
                                  <a:rPr lang="zh-CN" altLang="en-US" sz="2400" i="1">
                                    <a:latin typeface="Cambria Math" panose="02040503050406030204" pitchFamily="18" charset="0"/>
                                  </a:rPr>
                                </m:ctrlPr>
                              </m:sSupPr>
                              <m:e>
                                <m:r>
                                  <a:rPr lang="en-US" altLang="zh-CN" sz="2400" i="1">
                                    <a:latin typeface="Cambria Math" panose="02040503050406030204" pitchFamily="18" charset="0"/>
                                  </a:rPr>
                                  <m:t>𝑥</m:t>
                                </m:r>
                              </m:e>
                              <m:sup>
                                <m:r>
                                  <a:rPr lang="zh-CN" altLang="en-US" sz="2400">
                                    <a:latin typeface="Cambria Math" panose="02040503050406030204" pitchFamily="18" charset="0"/>
                                  </a:rPr>
                                  <m:t>2</m:t>
                                </m:r>
                              </m:sup>
                            </m:sSup>
                            <m:d>
                              <m:dPr>
                                <m:ctrlPr>
                                  <a:rPr lang="zh-CN" altLang="en-US" sz="2400" i="1">
                                    <a:latin typeface="Cambria Math" panose="02040503050406030204" pitchFamily="18" charset="0"/>
                                  </a:rPr>
                                </m:ctrlPr>
                              </m:dPr>
                              <m:e>
                                <m:r>
                                  <a:rPr lang="zh-CN" altLang="en-US" sz="2400" i="1">
                                    <a:latin typeface="Cambria Math" panose="02040503050406030204" pitchFamily="18" charset="0"/>
                                  </a:rPr>
                                  <m:t>𝑡</m:t>
                                </m:r>
                              </m:e>
                            </m:d>
                            <m:r>
                              <a:rPr lang="zh-CN" altLang="en-US" sz="2400">
                                <a:latin typeface="Cambria Math" panose="02040503050406030204" pitchFamily="18" charset="0"/>
                              </a:rPr>
                              <m:t>ⅆ</m:t>
                            </m:r>
                            <m:r>
                              <a:rPr lang="zh-CN" altLang="en-US" sz="2400" i="1">
                                <a:latin typeface="Cambria Math" panose="02040503050406030204" pitchFamily="18" charset="0"/>
                              </a:rPr>
                              <m:t>𝑡</m:t>
                            </m:r>
                          </m:e>
                        </m:nary>
                      </m:e>
                    </m:func>
                  </m:oMath>
                </a14:m>
                <a:r>
                  <a:rPr lang="zh-CN" altLang="en-US" sz="2400" kern="0" spc="70" dirty="0">
                    <a:solidFill>
                      <a:srgbClr val="000000">
                        <a:alpha val="100000"/>
                      </a:srgbClr>
                    </a:solidFill>
                    <a:latin typeface="微软雅黑" panose="020B0503020204020204" pitchFamily="34" charset="-122"/>
                    <a:ea typeface="微软雅黑" panose="020B0503020204020204" pitchFamily="34" charset="-122"/>
                  </a:rPr>
                  <a:t>来表示噪声平均功率，其单位是</a:t>
                </a:r>
                <a14:m>
                  <m:oMath xmlns:m="http://schemas.openxmlformats.org/officeDocument/2006/math">
                    <m:sSup>
                      <m:sSupPr>
                        <m:ctrlPr>
                          <a:rPr lang="ar-AE" altLang="zh-CN" sz="2400" i="1" kern="0" spc="70">
                            <a:solidFill>
                              <a:srgbClr val="000000">
                                <a:alpha val="100000"/>
                              </a:srgbClr>
                            </a:solidFill>
                            <a:latin typeface="Cambria Math" panose="02040503050406030204" pitchFamily="18" charset="0"/>
                            <a:ea typeface="微软雅黑" panose="020B0503020204020204" pitchFamily="34" charset="-122"/>
                          </a:rPr>
                        </m:ctrlPr>
                      </m:sSupPr>
                      <m:e>
                        <m:r>
                          <a:rPr lang="zh-CN" altLang="ar-AE" sz="2400" kern="0" spc="70">
                            <a:solidFill>
                              <a:srgbClr val="000000">
                                <a:alpha val="100000"/>
                              </a:srgbClr>
                            </a:solidFill>
                            <a:latin typeface="Cambria Math" panose="02040503050406030204" pitchFamily="18" charset="0"/>
                            <a:ea typeface="微软雅黑" panose="020B0503020204020204" pitchFamily="34" charset="-122"/>
                          </a:rPr>
                          <m:t>𝑉</m:t>
                        </m:r>
                      </m:e>
                      <m:sup>
                        <m:r>
                          <a:rPr lang="ar-AE" altLang="zh-CN" sz="2400" kern="0" spc="70">
                            <a:solidFill>
                              <a:srgbClr val="000000">
                                <a:alpha val="100000"/>
                              </a:srgbClr>
                            </a:solidFill>
                            <a:latin typeface="Cambria Math" panose="02040503050406030204" pitchFamily="18" charset="0"/>
                            <a:ea typeface="微软雅黑" panose="020B0503020204020204" pitchFamily="34" charset="-122"/>
                          </a:rPr>
                          <m:t>2</m:t>
                        </m:r>
                      </m:sup>
                    </m:sSup>
                    <m:r>
                      <a:rPr lang="ar-AE" altLang="zh-CN" sz="2400" kern="0" spc="70">
                        <a:solidFill>
                          <a:srgbClr val="000000">
                            <a:alpha val="100000"/>
                          </a:srgbClr>
                        </a:solidFill>
                        <a:latin typeface="Cambria Math" panose="02040503050406030204" pitchFamily="18" charset="0"/>
                        <a:ea typeface="微软雅黑" panose="020B0503020204020204" pitchFamily="34" charset="-122"/>
                      </a:rPr>
                      <m:t> </m:t>
                    </m:r>
                  </m:oMath>
                </a14:m>
                <a:endParaRPr sz="2400" kern="0" spc="70" dirty="0">
                  <a:solidFill>
                    <a:srgbClr val="000000">
                      <a:alpha val="100000"/>
                    </a:srgbClr>
                  </a:solidFill>
                  <a:latin typeface="微软雅黑" panose="020B0503020204020204" pitchFamily="34" charset="-122"/>
                  <a:ea typeface="微软雅黑" panose="020B0503020204020204" pitchFamily="34" charset="-122"/>
                </a:endParaRPr>
              </a:p>
            </p:txBody>
          </p:sp>
        </mc:Choice>
        <mc:Fallback xmlns="">
          <p:sp>
            <p:nvSpPr>
              <p:cNvPr id="68" name="textbox 68"/>
              <p:cNvSpPr>
                <a:spLocks noRot="1" noChangeAspect="1" noMove="1" noResize="1" noEditPoints="1" noAdjustHandles="1" noChangeArrowheads="1" noChangeShapeType="1" noTextEdit="1"/>
              </p:cNvSpPr>
              <p:nvPr/>
            </p:nvSpPr>
            <p:spPr>
              <a:xfrm>
                <a:off x="438355" y="4956390"/>
                <a:ext cx="8701776" cy="1363942"/>
              </a:xfrm>
              <a:prstGeom prst="rect">
                <a:avLst/>
              </a:prstGeom>
              <a:blipFill>
                <a:blip r:embed="rId4"/>
                <a:stretch>
                  <a:fillRect t="-6696" r="-771"/>
                </a:stretch>
              </a:blipFill>
              <a:ln w="0" cap="flat">
                <a:noFill/>
                <a:prstDash val="solid"/>
                <a:miter lim="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CDFCFF3-F232-B2B2-C832-ED1920079630}"/>
                  </a:ext>
                </a:extLst>
              </p:cNvPr>
              <p:cNvSpPr txBox="1"/>
              <p:nvPr/>
            </p:nvSpPr>
            <p:spPr>
              <a:xfrm>
                <a:off x="3555950" y="1936434"/>
                <a:ext cx="2256130" cy="1166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𝑃</m:t>
                          </m:r>
                        </m:e>
                        <m:sub>
                          <m:r>
                            <a:rPr lang="zh-CN" altLang="en-US" sz="2000" i="1">
                              <a:solidFill>
                                <a:schemeClr val="tx1"/>
                              </a:solidFill>
                              <a:latin typeface="Cambria Math" panose="02040503050406030204" pitchFamily="18" charset="0"/>
                            </a:rPr>
                            <m:t>𝑎𝑣</m:t>
                          </m:r>
                        </m:sub>
                      </m:sSub>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0">
                              <a:solidFill>
                                <a:schemeClr val="tx1"/>
                              </a:solidFill>
                              <a:latin typeface="Cambria Math" panose="02040503050406030204" pitchFamily="18" charset="0"/>
                            </a:rPr>
                            <m:t>1</m:t>
                          </m:r>
                        </m:num>
                        <m:den>
                          <m:r>
                            <a:rPr lang="zh-CN" altLang="en-US" sz="2000" i="1">
                              <a:solidFill>
                                <a:schemeClr val="tx1"/>
                              </a:solidFill>
                              <a:latin typeface="Cambria Math" panose="02040503050406030204" pitchFamily="18" charset="0"/>
                            </a:rPr>
                            <m:t>𝑇</m:t>
                          </m:r>
                        </m:den>
                      </m:f>
                      <m:nary>
                        <m:naryPr>
                          <m:limLoc m:val="subSup"/>
                          <m:grow m:val="on"/>
                          <m:ctrlPr>
                            <a:rPr lang="zh-CN" altLang="en-US" sz="2000" i="1">
                              <a:solidFill>
                                <a:schemeClr val="tx1"/>
                              </a:solidFill>
                              <a:latin typeface="Cambria Math" panose="02040503050406030204" pitchFamily="18" charset="0"/>
                            </a:rPr>
                          </m:ctrlPr>
                        </m:naryPr>
                        <m:sub>
                          <m:r>
                            <a:rPr lang="zh-CN" altLang="en-US" sz="2000" i="0">
                              <a:solidFill>
                                <a:schemeClr val="tx1"/>
                              </a:solidFill>
                              <a:latin typeface="Cambria Math" panose="02040503050406030204" pitchFamily="18" charset="0"/>
                            </a:rPr>
                            <m:t>−</m:t>
                          </m:r>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𝑇</m:t>
                              </m:r>
                            </m:num>
                            <m:den>
                              <m:r>
                                <a:rPr lang="zh-CN" altLang="en-US" sz="2000" i="0">
                                  <a:solidFill>
                                    <a:schemeClr val="tx1"/>
                                  </a:solidFill>
                                  <a:latin typeface="Cambria Math" panose="02040503050406030204" pitchFamily="18" charset="0"/>
                                </a:rPr>
                                <m:t>2</m:t>
                              </m:r>
                            </m:den>
                          </m:f>
                        </m:sub>
                        <m:sup>
                          <m:f>
                            <m:fPr>
                              <m:ctrlPr>
                                <a:rPr lang="zh-CN" altLang="en-US" sz="2000" i="1">
                                  <a:solidFill>
                                    <a:schemeClr val="tx1"/>
                                  </a:solidFill>
                                  <a:latin typeface="Cambria Math" panose="02040503050406030204" pitchFamily="18" charset="0"/>
                                </a:rPr>
                              </m:ctrlPr>
                            </m:fPr>
                            <m:num>
                              <m:r>
                                <a:rPr lang="zh-CN" altLang="en-US" sz="2000" i="1">
                                  <a:solidFill>
                                    <a:schemeClr val="tx1"/>
                                  </a:solidFill>
                                  <a:latin typeface="Cambria Math" panose="02040503050406030204" pitchFamily="18" charset="0"/>
                                </a:rPr>
                                <m:t>𝑇</m:t>
                              </m:r>
                            </m:num>
                            <m:den>
                              <m:r>
                                <a:rPr lang="zh-CN" altLang="en-US" sz="2000" i="0">
                                  <a:solidFill>
                                    <a:schemeClr val="tx1"/>
                                  </a:solidFill>
                                  <a:latin typeface="Cambria Math" panose="02040503050406030204" pitchFamily="18" charset="0"/>
                                </a:rPr>
                                <m:t>2</m:t>
                              </m:r>
                            </m:den>
                          </m:f>
                        </m:sup>
                        <m:e>
                          <m:f>
                            <m:fPr>
                              <m:ctrlPr>
                                <a:rPr lang="zh-CN" altLang="en-US" sz="2000" i="1">
                                  <a:solidFill>
                                    <a:schemeClr val="tx1"/>
                                  </a:solidFill>
                                  <a:latin typeface="Cambria Math" panose="02040503050406030204" pitchFamily="18" charset="0"/>
                                </a:rPr>
                              </m:ctrlPr>
                            </m:fPr>
                            <m:num>
                              <m:sSup>
                                <m:sSupPr>
                                  <m:ctrlPr>
                                    <a:rPr lang="zh-CN" altLang="en-US" sz="2000" i="1">
                                      <a:solidFill>
                                        <a:schemeClr val="tx1"/>
                                      </a:solidFill>
                                      <a:latin typeface="Cambria Math" panose="02040503050406030204" pitchFamily="18" charset="0"/>
                                    </a:rPr>
                                  </m:ctrlPr>
                                </m:sSupPr>
                                <m:e>
                                  <m:r>
                                    <a:rPr lang="zh-CN" altLang="en-US" sz="2000" i="1">
                                      <a:solidFill>
                                        <a:schemeClr val="tx1"/>
                                      </a:solidFill>
                                      <a:latin typeface="Cambria Math" panose="02040503050406030204" pitchFamily="18" charset="0"/>
                                    </a:rPr>
                                    <m:t>𝑣</m:t>
                                  </m:r>
                                </m:e>
                                <m:sup>
                                  <m:r>
                                    <a:rPr lang="zh-CN" altLang="en-US" sz="2000" i="0">
                                      <a:solidFill>
                                        <a:schemeClr val="tx1"/>
                                      </a:solidFill>
                                      <a:latin typeface="Cambria Math" panose="02040503050406030204" pitchFamily="18" charset="0"/>
                                    </a:rPr>
                                    <m:t>2</m:t>
                                  </m:r>
                                </m:sup>
                              </m:sSup>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𝑡</m:t>
                                  </m:r>
                                </m:e>
                              </m:d>
                            </m:num>
                            <m:den>
                              <m:sSub>
                                <m:sSubPr>
                                  <m:ctrlPr>
                                    <a:rPr lang="zh-CN" altLang="en-US" sz="2000" i="1">
                                      <a:solidFill>
                                        <a:schemeClr val="tx1"/>
                                      </a:solidFill>
                                      <a:latin typeface="Cambria Math" panose="02040503050406030204" pitchFamily="18" charset="0"/>
                                    </a:rPr>
                                  </m:ctrlPr>
                                </m:sSubPr>
                                <m:e>
                                  <m:r>
                                    <a:rPr lang="zh-CN" altLang="en-US" sz="2000" i="1">
                                      <a:solidFill>
                                        <a:schemeClr val="tx1"/>
                                      </a:solidFill>
                                      <a:latin typeface="Cambria Math" panose="02040503050406030204" pitchFamily="18" charset="0"/>
                                    </a:rPr>
                                    <m:t>𝑅</m:t>
                                  </m:r>
                                </m:e>
                                <m:sub>
                                  <m:r>
                                    <a:rPr lang="zh-CN" altLang="en-US" sz="2000" i="1">
                                      <a:solidFill>
                                        <a:schemeClr val="tx1"/>
                                      </a:solidFill>
                                      <a:latin typeface="Cambria Math" panose="02040503050406030204" pitchFamily="18" charset="0"/>
                                    </a:rPr>
                                    <m:t>𝐿</m:t>
                                  </m:r>
                                </m:sub>
                              </m:sSub>
                            </m:den>
                          </m:f>
                          <m:r>
                            <a:rPr lang="zh-CN" altLang="en-US" sz="2000" i="0">
                              <a:solidFill>
                                <a:schemeClr val="tx1"/>
                              </a:solidFill>
                              <a:latin typeface="Cambria Math" panose="02040503050406030204" pitchFamily="18" charset="0"/>
                            </a:rPr>
                            <m:t>ⅆ</m:t>
                          </m:r>
                          <m:r>
                            <a:rPr lang="zh-CN" altLang="en-US" sz="2000" i="1">
                              <a:solidFill>
                                <a:schemeClr val="tx1"/>
                              </a:solidFill>
                              <a:latin typeface="Cambria Math" panose="02040503050406030204" pitchFamily="18" charset="0"/>
                            </a:rPr>
                            <m:t>𝑡</m:t>
                          </m:r>
                        </m:e>
                      </m:nary>
                    </m:oMath>
                  </m:oMathPara>
                </a14:m>
                <a:endParaRPr lang="zh-CN" altLang="en-US" sz="2000" dirty="0"/>
              </a:p>
            </p:txBody>
          </p:sp>
        </mc:Choice>
        <mc:Fallback xmlns="">
          <p:sp>
            <p:nvSpPr>
              <p:cNvPr id="2" name="文本框 1">
                <a:extLst>
                  <a:ext uri="{FF2B5EF4-FFF2-40B4-BE49-F238E27FC236}">
                    <a16:creationId xmlns:a16="http://schemas.microsoft.com/office/drawing/2014/main" id="{ACDFCFF3-F232-B2B2-C832-ED1920079630}"/>
                  </a:ext>
                </a:extLst>
              </p:cNvPr>
              <p:cNvSpPr txBox="1">
                <a:spLocks noRot="1" noChangeAspect="1" noMove="1" noResize="1" noEditPoints="1" noAdjustHandles="1" noChangeArrowheads="1" noChangeShapeType="1" noTextEdit="1"/>
              </p:cNvSpPr>
              <p:nvPr/>
            </p:nvSpPr>
            <p:spPr>
              <a:xfrm>
                <a:off x="3555950" y="1936434"/>
                <a:ext cx="2256130" cy="116679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7C435DD-E3E0-BF0E-E531-01535E86E5CB}"/>
                  </a:ext>
                </a:extLst>
              </p:cNvPr>
              <p:cNvSpPr txBox="1"/>
              <p:nvPr/>
            </p:nvSpPr>
            <p:spPr>
              <a:xfrm>
                <a:off x="3402131" y="3659767"/>
                <a:ext cx="2831352" cy="1166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𝑃</m:t>
                          </m:r>
                        </m:e>
                        <m:sub>
                          <m:r>
                            <a:rPr lang="zh-CN" altLang="en-US" sz="2000" i="1">
                              <a:solidFill>
                                <a:schemeClr val="tx1"/>
                              </a:solidFill>
                              <a:latin typeface="Cambria Math" panose="02040503050406030204" pitchFamily="18" charset="0"/>
                            </a:rPr>
                            <m:t>𝑎𝑣</m:t>
                          </m:r>
                        </m:sub>
                      </m:sSub>
                      <m:r>
                        <a:rPr lang="zh-CN" altLang="en-US" sz="2000" i="0">
                          <a:solidFill>
                            <a:schemeClr val="tx1"/>
                          </a:solidFill>
                          <a:latin typeface="Cambria Math" panose="02040503050406030204" pitchFamily="18" charset="0"/>
                        </a:rPr>
                        <m:t>=</m:t>
                      </m:r>
                      <m:func>
                        <m:funcPr>
                          <m:ctrlPr>
                            <a:rPr lang="fr-FR" altLang="zh-CN" sz="2000" i="1" smtClean="0">
                              <a:solidFill>
                                <a:schemeClr val="tx1"/>
                              </a:solidFill>
                              <a:latin typeface="Cambria Math" panose="02040503050406030204" pitchFamily="18" charset="0"/>
                            </a:rPr>
                          </m:ctrlPr>
                        </m:funcPr>
                        <m:fName>
                          <m:limLow>
                            <m:limLowPr>
                              <m:ctrlPr>
                                <a:rPr lang="fr-FR" altLang="zh-CN" sz="2000" i="1" smtClean="0">
                                  <a:solidFill>
                                    <a:schemeClr val="tx1"/>
                                  </a:solidFill>
                                  <a:latin typeface="Cambria Math" panose="02040503050406030204" pitchFamily="18" charset="0"/>
                                </a:rPr>
                              </m:ctrlPr>
                            </m:limLowPr>
                            <m:e>
                              <m:r>
                                <m:rPr>
                                  <m:sty m:val="p"/>
                                </m:rPr>
                                <a:rPr lang="fr-FR" altLang="zh-CN" sz="2000" i="0" smtClean="0">
                                  <a:solidFill>
                                    <a:schemeClr val="tx1"/>
                                  </a:solidFill>
                                  <a:latin typeface="Cambria Math" panose="02040503050406030204" pitchFamily="18" charset="0"/>
                                </a:rPr>
                                <m:t>lim</m:t>
                              </m:r>
                            </m:e>
                            <m:lim>
                              <m:r>
                                <a:rPr lang="en-US" altLang="zh-CN" sz="2000" b="0" i="1" smtClean="0">
                                  <a:solidFill>
                                    <a:schemeClr val="tx1"/>
                                  </a:solidFill>
                                  <a:latin typeface="Cambria Math" panose="02040503050406030204" pitchFamily="18" charset="0"/>
                                </a:rPr>
                                <m:t>𝑇</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m:t>
                              </m:r>
                            </m:lim>
                          </m:limLow>
                        </m:fName>
                        <m:e>
                          <m:f>
                            <m:fPr>
                              <m:ctrlPr>
                                <a:rPr lang="zh-CN" altLang="en-US" sz="2000" i="1">
                                  <a:latin typeface="Cambria Math" panose="02040503050406030204" pitchFamily="18" charset="0"/>
                                </a:rPr>
                              </m:ctrlPr>
                            </m:fPr>
                            <m:num>
                              <m:r>
                                <a:rPr lang="zh-CN" altLang="en-US" sz="2000">
                                  <a:latin typeface="Cambria Math" panose="02040503050406030204" pitchFamily="18" charset="0"/>
                                </a:rPr>
                                <m:t>1</m:t>
                              </m:r>
                            </m:num>
                            <m:den>
                              <m:r>
                                <a:rPr lang="zh-CN" altLang="en-US" sz="2000" i="1">
                                  <a:latin typeface="Cambria Math" panose="02040503050406030204" pitchFamily="18" charset="0"/>
                                </a:rPr>
                                <m:t>𝑇</m:t>
                              </m:r>
                            </m:den>
                          </m:f>
                          <m:nary>
                            <m:naryPr>
                              <m:limLoc m:val="subSup"/>
                              <m:grow m:val="on"/>
                              <m:ctrlPr>
                                <a:rPr lang="zh-CN" altLang="en-US" sz="2000" i="1">
                                  <a:latin typeface="Cambria Math" panose="02040503050406030204" pitchFamily="18" charset="0"/>
                                </a:rPr>
                              </m:ctrlPr>
                            </m:naryPr>
                            <m: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b>
                            <m:sup>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𝑇</m:t>
                                  </m:r>
                                </m:num>
                                <m:den>
                                  <m:r>
                                    <a:rPr lang="zh-CN" altLang="en-US" sz="2000">
                                      <a:latin typeface="Cambria Math" panose="02040503050406030204" pitchFamily="18" charset="0"/>
                                    </a:rPr>
                                    <m:t>2</m:t>
                                  </m:r>
                                </m:den>
                              </m:f>
                            </m:sup>
                            <m:e>
                              <m:f>
                                <m:fPr>
                                  <m:ctrlPr>
                                    <a:rPr lang="zh-CN" altLang="en-US" sz="2000" i="1">
                                      <a:latin typeface="Cambria Math" panose="02040503050406030204" pitchFamily="18" charset="0"/>
                                    </a:rPr>
                                  </m:ctrlPr>
                                </m:fPr>
                                <m:num>
                                  <m:sSup>
                                    <m:sSupPr>
                                      <m:ctrlPr>
                                        <a:rPr lang="zh-CN" altLang="en-US" sz="2000" i="1">
                                          <a:latin typeface="Cambria Math" panose="02040503050406030204" pitchFamily="18" charset="0"/>
                                        </a:rPr>
                                      </m:ctrlPr>
                                    </m:sSupPr>
                                    <m:e>
                                      <m:r>
                                        <a:rPr lang="en-US" altLang="zh-CN" sz="2000" b="0" i="1" smtClean="0">
                                          <a:latin typeface="Cambria Math" panose="02040503050406030204" pitchFamily="18" charset="0"/>
                                        </a:rPr>
                                        <m:t>𝑥</m:t>
                                      </m:r>
                                    </m:e>
                                    <m:sup>
                                      <m:r>
                                        <a:rPr lang="zh-CN" altLang="en-US" sz="2000">
                                          <a:latin typeface="Cambria Math" panose="02040503050406030204" pitchFamily="18" charset="0"/>
                                        </a:rPr>
                                        <m:t>2</m:t>
                                      </m:r>
                                    </m:sup>
                                  </m:sSup>
                                  <m:d>
                                    <m:dPr>
                                      <m:ctrlPr>
                                        <a:rPr lang="zh-CN" altLang="en-US" sz="2000" i="1">
                                          <a:latin typeface="Cambria Math" panose="02040503050406030204" pitchFamily="18" charset="0"/>
                                        </a:rPr>
                                      </m:ctrlPr>
                                    </m:dPr>
                                    <m:e>
                                      <m:r>
                                        <a:rPr lang="zh-CN" altLang="en-US" sz="2000" i="1">
                                          <a:latin typeface="Cambria Math" panose="02040503050406030204" pitchFamily="18" charset="0"/>
                                        </a:rPr>
                                        <m:t>𝑡</m:t>
                                      </m:r>
                                    </m:e>
                                  </m:d>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𝑅</m:t>
                                      </m:r>
                                    </m:e>
                                    <m:sub>
                                      <m:r>
                                        <a:rPr lang="zh-CN" altLang="en-US" sz="2000" i="1">
                                          <a:latin typeface="Cambria Math" panose="02040503050406030204" pitchFamily="18" charset="0"/>
                                        </a:rPr>
                                        <m:t>𝐿</m:t>
                                      </m:r>
                                    </m:sub>
                                  </m:sSub>
                                </m:den>
                              </m:f>
                              <m:r>
                                <a:rPr lang="zh-CN" altLang="en-US" sz="2000">
                                  <a:latin typeface="Cambria Math" panose="02040503050406030204" pitchFamily="18" charset="0"/>
                                </a:rPr>
                                <m:t>ⅆ</m:t>
                              </m:r>
                              <m:r>
                                <a:rPr lang="zh-CN" altLang="en-US" sz="2000" i="1">
                                  <a:latin typeface="Cambria Math" panose="02040503050406030204" pitchFamily="18" charset="0"/>
                                </a:rPr>
                                <m:t>𝑡</m:t>
                              </m:r>
                            </m:e>
                          </m:nary>
                        </m:e>
                      </m:func>
                    </m:oMath>
                  </m:oMathPara>
                </a14:m>
                <a:endParaRPr lang="zh-CN" altLang="en-US" sz="2000" dirty="0"/>
              </a:p>
            </p:txBody>
          </p:sp>
        </mc:Choice>
        <mc:Fallback xmlns="">
          <p:sp>
            <p:nvSpPr>
              <p:cNvPr id="3" name="文本框 2">
                <a:extLst>
                  <a:ext uri="{FF2B5EF4-FFF2-40B4-BE49-F238E27FC236}">
                    <a16:creationId xmlns:a16="http://schemas.microsoft.com/office/drawing/2014/main" id="{E7C435DD-E3E0-BF0E-E531-01535E86E5CB}"/>
                  </a:ext>
                </a:extLst>
              </p:cNvPr>
              <p:cNvSpPr txBox="1">
                <a:spLocks noRot="1" noChangeAspect="1" noMove="1" noResize="1" noEditPoints="1" noAdjustHandles="1" noChangeArrowheads="1" noChangeShapeType="1" noTextEdit="1"/>
              </p:cNvSpPr>
              <p:nvPr/>
            </p:nvSpPr>
            <p:spPr>
              <a:xfrm>
                <a:off x="3402131" y="3659767"/>
                <a:ext cx="2831352" cy="116679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942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8"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噪声的统计特性</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mc:AlternateContent xmlns:mc="http://schemas.openxmlformats.org/markup-compatibility/2006" xmlns:a14="http://schemas.microsoft.com/office/drawing/2010/main">
        <mc:Choice Requires="a14">
          <p:sp>
            <p:nvSpPr>
              <p:cNvPr id="74" name="textbox 74"/>
              <p:cNvSpPr/>
              <p:nvPr/>
            </p:nvSpPr>
            <p:spPr>
              <a:xfrm>
                <a:off x="331755" y="756719"/>
                <a:ext cx="8417224" cy="4429757"/>
              </a:xfrm>
              <a:prstGeom prst="rect">
                <a:avLst/>
              </a:prstGeom>
              <a:noFill/>
              <a:ln w="0" cap="flat">
                <a:noFill/>
                <a:prstDash val="solid"/>
                <a:miter lim="0"/>
              </a:ln>
            </p:spPr>
            <p:txBody>
              <a:bodyPr vert="horz" wrap="square" lIns="0" tIns="0" rIns="0" bIns="0"/>
              <a:lstStyle/>
              <a:p>
                <a:pPr algn="l" rtl="0" eaLnBrk="0">
                  <a:lnSpc>
                    <a:spcPct val="91114"/>
                  </a:lnSpc>
                  <a:tabLst/>
                </a:pPr>
                <a:endParaRPr lang="zh-CN" altLang="en-US" sz="100" dirty="0">
                  <a:latin typeface="Arial"/>
                  <a:ea typeface="Arial"/>
                  <a:cs typeface="Arial"/>
                </a:endParaRPr>
              </a:p>
              <a:p>
                <a:pPr indent="457200" eaLnBrk="0">
                  <a:lnSpc>
                    <a:spcPct val="97000"/>
                  </a:lnSpc>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、噪声谱</a:t>
                </a:r>
              </a:p>
              <a:p>
                <a:pPr indent="457200" algn="just" eaLnBrk="0">
                  <a:lnSpc>
                    <a:spcPct val="120000"/>
                  </a:lnSpc>
                  <a:spcBef>
                    <a:spcPts val="893"/>
                  </a:spcBef>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噪声谱函数也称噪声的</a:t>
                </a:r>
                <a:r>
                  <a:rPr lang="zh-CN" altLang="en-US" sz="2000" kern="0" spc="70" dirty="0">
                    <a:solidFill>
                      <a:srgbClr val="FF0000"/>
                    </a:solidFill>
                    <a:latin typeface="微软雅黑" panose="020B0503020204020204" pitchFamily="34" charset="-122"/>
                    <a:ea typeface="微软雅黑" panose="020B0503020204020204" pitchFamily="34" charset="-122"/>
                  </a:rPr>
                  <a:t>功率谱密度</a:t>
                </a:r>
                <a:r>
                  <a:rPr lang="en-US" altLang="zh-CN" sz="2000" kern="0" spc="70" dirty="0">
                    <a:solidFill>
                      <a:srgbClr val="FF0000"/>
                    </a:solidFill>
                    <a:latin typeface="微软雅黑" panose="020B0503020204020204" pitchFamily="34" charset="-122"/>
                    <a:ea typeface="微软雅黑" panose="020B0503020204020204" pitchFamily="34" charset="-122"/>
                  </a:rPr>
                  <a:t>(PSD)</a:t>
                </a:r>
                <a:r>
                  <a:rPr lang="zh-CN" altLang="en-US" sz="2000" kern="0" spc="70" dirty="0">
                    <a:solidFill>
                      <a:srgbClr val="FF0000"/>
                    </a:solidFill>
                    <a:latin typeface="微软雅黑" panose="020B0503020204020204" pitchFamily="34" charset="-122"/>
                    <a:ea typeface="微软雅黑" panose="020B0503020204020204" pitchFamily="34" charset="-122"/>
                  </a:rPr>
                  <a:t>函数</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，表示每个频率上信号具有的功率大小。</a:t>
                </a:r>
                <a14:m>
                  <m:oMath xmlns:m="http://schemas.openxmlformats.org/officeDocument/2006/math">
                    <m:r>
                      <a:rPr lang="en-US" altLang="zh-CN" sz="2000" i="1" kern="0" spc="70" dirty="0">
                        <a:solidFill>
                          <a:srgbClr val="000000">
                            <a:alpha val="100000"/>
                          </a:srgbClr>
                        </a:solidFill>
                        <a:latin typeface="Cambria Math" panose="02040503050406030204" pitchFamily="18" charset="0"/>
                      </a:rPr>
                      <m:t>𝑥</m:t>
                    </m:r>
                    <m:r>
                      <a:rPr lang="en-US" altLang="zh-CN" sz="2000" b="0" i="1" kern="0" spc="70" dirty="0" smtClean="0">
                        <a:solidFill>
                          <a:srgbClr val="000000">
                            <a:alpha val="100000"/>
                          </a:srgbClr>
                        </a:solidFill>
                        <a:latin typeface="Cambria Math" panose="02040503050406030204" pitchFamily="18" charset="0"/>
                      </a:rPr>
                      <m:t>(</m:t>
                    </m:r>
                    <m:r>
                      <a:rPr lang="en-US" altLang="zh-CN" sz="2000" b="0" i="1" kern="0" spc="70" dirty="0" smtClean="0">
                        <a:solidFill>
                          <a:srgbClr val="000000">
                            <a:alpha val="100000"/>
                          </a:srgbClr>
                        </a:solidFill>
                        <a:latin typeface="Cambria Math" panose="02040503050406030204" pitchFamily="18" charset="0"/>
                      </a:rPr>
                      <m:t>𝑡</m:t>
                    </m:r>
                    <m:r>
                      <a:rPr lang="en-US" altLang="zh-CN" sz="2000" b="0" i="1" kern="0" spc="70" dirty="0" smtClean="0">
                        <a:solidFill>
                          <a:srgbClr val="000000">
                            <a:alpha val="100000"/>
                          </a:srgbClr>
                        </a:solidFill>
                        <a:latin typeface="Cambria Math" panose="02040503050406030204" pitchFamily="18" charset="0"/>
                      </a:rPr>
                      <m:t>)</m:t>
                    </m:r>
                    <m:r>
                      <a:rPr lang="zh-CN" altLang="en-US" sz="2000" i="1" kern="0" spc="70" dirty="0">
                        <a:solidFill>
                          <a:srgbClr val="000000">
                            <a:alpha val="100000"/>
                          </a:srgbClr>
                        </a:solidFill>
                        <a:latin typeface="Cambria Math" panose="02040503050406030204" pitchFamily="18" charset="0"/>
                      </a:rPr>
                      <m:t>的</m:t>
                    </m:r>
                  </m:oMath>
                </a14:m>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PSD</a:t>
                </a:r>
                <a:r>
                  <a:rPr lang="zh-CN" altLang="en-US" sz="2000" kern="0" spc="70" dirty="0" err="1">
                    <a:solidFill>
                      <a:srgbClr val="000000">
                        <a:alpha val="100000"/>
                      </a:srgbClr>
                    </a:solidFill>
                    <a:latin typeface="微软雅黑" panose="020B0503020204020204" pitchFamily="34" charset="-122"/>
                    <a:ea typeface="微软雅黑" panose="020B0503020204020204" pitchFamily="34" charset="-122"/>
                  </a:rPr>
                  <a:t>函数</a:t>
                </a:r>
                <a14:m>
                  <m:oMath xmlns:m="http://schemas.openxmlformats.org/officeDocument/2006/math">
                    <m:sSub>
                      <m:sSubPr>
                        <m:ctrlPr>
                          <a:rPr lang="en-US" altLang="zh-CN" sz="2000" i="1" kern="0" spc="70" dirty="0" smtClean="0">
                            <a:solidFill>
                              <a:srgbClr val="000000">
                                <a:alpha val="100000"/>
                              </a:srgbClr>
                            </a:solidFill>
                            <a:latin typeface="Cambria Math" panose="02040503050406030204" pitchFamily="18" charset="0"/>
                          </a:rPr>
                        </m:ctrlPr>
                      </m:sSubPr>
                      <m:e>
                        <m:r>
                          <a:rPr lang="en-US" altLang="zh-CN" sz="2000" b="0" i="1" kern="0" spc="70" dirty="0" smtClean="0">
                            <a:solidFill>
                              <a:srgbClr val="000000">
                                <a:alpha val="100000"/>
                              </a:srgbClr>
                            </a:solidFill>
                            <a:latin typeface="Cambria Math" panose="02040503050406030204" pitchFamily="18" charset="0"/>
                          </a:rPr>
                          <m:t>𝑆</m:t>
                        </m:r>
                      </m:e>
                      <m:sub>
                        <m:r>
                          <a:rPr lang="en-US" altLang="zh-CN" sz="2000" i="1" kern="0" spc="70" dirty="0" err="1">
                            <a:solidFill>
                              <a:srgbClr val="000000">
                                <a:alpha val="100000"/>
                              </a:srgbClr>
                            </a:solidFill>
                            <a:latin typeface="Cambria Math" panose="02040503050406030204" pitchFamily="18" charset="0"/>
                          </a:rPr>
                          <m:t>𝑥</m:t>
                        </m:r>
                      </m:sub>
                    </m:sSub>
                    <m:d>
                      <m:dPr>
                        <m:ctrlPr>
                          <a:rPr lang="en-US" altLang="zh-CN" sz="2000" i="1" kern="0" spc="70" dirty="0" err="1">
                            <a:solidFill>
                              <a:srgbClr val="000000">
                                <a:alpha val="100000"/>
                              </a:srgbClr>
                            </a:solidFill>
                            <a:latin typeface="Cambria Math" panose="02040503050406030204" pitchFamily="18" charset="0"/>
                          </a:rPr>
                        </m:ctrlPr>
                      </m:dPr>
                      <m:e>
                        <m:r>
                          <a:rPr lang="en-US" altLang="zh-CN" sz="2000" i="1" kern="0" spc="70" dirty="0" err="1">
                            <a:solidFill>
                              <a:srgbClr val="000000">
                                <a:alpha val="100000"/>
                              </a:srgbClr>
                            </a:solidFill>
                            <a:latin typeface="Cambria Math" panose="02040503050406030204" pitchFamily="18" charset="0"/>
                          </a:rPr>
                          <m:t>𝑓</m:t>
                        </m:r>
                      </m:e>
                    </m:d>
                  </m:oMath>
                </a14:m>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 </a:t>
                </a:r>
                <a:r>
                  <a:rPr lang="zh-CN" altLang="en-US" sz="2000" kern="0" spc="70" dirty="0" err="1">
                    <a:solidFill>
                      <a:srgbClr val="000000">
                        <a:alpha val="100000"/>
                      </a:srgbClr>
                    </a:solidFill>
                    <a:latin typeface="微软雅黑" panose="020B0503020204020204" pitchFamily="34" charset="-122"/>
                    <a:ea typeface="微软雅黑" panose="020B0503020204020204" pitchFamily="34" charset="-122"/>
                  </a:rPr>
                  <a:t>被定义为</a:t>
                </a:r>
                <a:r>
                  <a:rPr lang="en-US" altLang="zh-CN" sz="2000" kern="0" spc="70" dirty="0" err="1">
                    <a:solidFill>
                      <a:srgbClr val="000000">
                        <a:alpha val="100000"/>
                      </a:srgbClr>
                    </a:solidFill>
                    <a:latin typeface="微软雅黑" panose="020B0503020204020204" pitchFamily="34" charset="-122"/>
                    <a:ea typeface="微软雅黑" panose="020B0503020204020204" pitchFamily="34" charset="-122"/>
                  </a:rPr>
                  <a:t>f</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 附 近 </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1Hz </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带 宽 内</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x(t) </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具有的平均功率。也就是把</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x(t)</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加到一个中心频率为</a:t>
                </a:r>
                <a14:m>
                  <m:oMath xmlns:m="http://schemas.openxmlformats.org/officeDocument/2006/math">
                    <m:sSub>
                      <m:sSubPr>
                        <m:ctrlPr>
                          <a:rPr lang="en-US" altLang="zh-CN" sz="2000" i="1" kern="0" spc="70" dirty="0" smtClean="0">
                            <a:solidFill>
                              <a:srgbClr val="000000">
                                <a:alpha val="100000"/>
                              </a:srgbClr>
                            </a:solidFill>
                            <a:latin typeface="Cambria Math" panose="02040503050406030204" pitchFamily="18" charset="0"/>
                          </a:rPr>
                        </m:ctrlPr>
                      </m:sSubPr>
                      <m:e>
                        <m:r>
                          <a:rPr lang="en-US" altLang="zh-CN" sz="2000" i="1" kern="0" spc="70" dirty="0">
                            <a:solidFill>
                              <a:srgbClr val="000000">
                                <a:alpha val="100000"/>
                              </a:srgbClr>
                            </a:solidFill>
                            <a:latin typeface="Cambria Math" panose="02040503050406030204" pitchFamily="18" charset="0"/>
                          </a:rPr>
                          <m:t>𝑓</m:t>
                        </m:r>
                      </m:e>
                      <m:sub>
                        <m:r>
                          <a:rPr lang="en-US" altLang="zh-CN" sz="2000" i="0" kern="0" spc="70" dirty="0">
                            <a:solidFill>
                              <a:srgbClr val="000000">
                                <a:alpha val="100000"/>
                              </a:srgbClr>
                            </a:solidFill>
                            <a:latin typeface="Cambria Math" panose="02040503050406030204" pitchFamily="18" charset="0"/>
                          </a:rPr>
                          <m:t>1</m:t>
                        </m:r>
                      </m:sub>
                    </m:sSub>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带宽为</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1Hz</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的带通滤波器，对输出取平方，在一个较长的时间内计算其平均值，就得到了</a:t>
                </a:r>
                <a14:m>
                  <m:oMath xmlns:m="http://schemas.openxmlformats.org/officeDocument/2006/math">
                    <m:sSub>
                      <m:sSubPr>
                        <m:ctrlPr>
                          <a:rPr lang="en-US" altLang="zh-CN" sz="2000" i="1" kern="0" spc="70" dirty="0">
                            <a:solidFill>
                              <a:srgbClr val="000000">
                                <a:alpha val="100000"/>
                              </a:srgbClr>
                            </a:solidFill>
                            <a:latin typeface="Cambria Math" panose="02040503050406030204" pitchFamily="18" charset="0"/>
                          </a:rPr>
                        </m:ctrlPr>
                      </m:sSubPr>
                      <m:e>
                        <m:r>
                          <a:rPr lang="en-US" altLang="zh-CN" sz="2000" b="0" i="1" kern="0" spc="70" dirty="0" smtClean="0">
                            <a:solidFill>
                              <a:srgbClr val="000000">
                                <a:alpha val="100000"/>
                              </a:srgbClr>
                            </a:solidFill>
                            <a:latin typeface="Cambria Math" panose="02040503050406030204" pitchFamily="18" charset="0"/>
                          </a:rPr>
                          <m:t>𝑆</m:t>
                        </m:r>
                      </m:e>
                      <m:sub>
                        <m:r>
                          <a:rPr lang="en-US" altLang="zh-CN" sz="2000" i="1" kern="0" spc="70" dirty="0" err="1">
                            <a:solidFill>
                              <a:srgbClr val="000000">
                                <a:alpha val="100000"/>
                              </a:srgbClr>
                            </a:solidFill>
                            <a:latin typeface="Cambria Math" panose="02040503050406030204" pitchFamily="18" charset="0"/>
                          </a:rPr>
                          <m:t>𝑥</m:t>
                        </m:r>
                      </m:sub>
                    </m:sSub>
                    <m:d>
                      <m:dPr>
                        <m:ctrlPr>
                          <a:rPr lang="en-US" altLang="zh-CN" sz="2000" i="1" kern="0" spc="70" dirty="0" err="1">
                            <a:solidFill>
                              <a:srgbClr val="000000">
                                <a:alpha val="100000"/>
                              </a:srgbClr>
                            </a:solidFill>
                            <a:latin typeface="Cambria Math" panose="02040503050406030204" pitchFamily="18" charset="0"/>
                          </a:rPr>
                        </m:ctrlPr>
                      </m:dPr>
                      <m:e>
                        <m:sSub>
                          <m:sSubPr>
                            <m:ctrlPr>
                              <a:rPr lang="en-US" altLang="zh-CN" sz="2000" i="1" kern="0" spc="70" dirty="0">
                                <a:solidFill>
                                  <a:srgbClr val="000000">
                                    <a:alpha val="100000"/>
                                  </a:srgbClr>
                                </a:solidFill>
                                <a:latin typeface="Cambria Math" panose="02040503050406030204" pitchFamily="18" charset="0"/>
                              </a:rPr>
                            </m:ctrlPr>
                          </m:sSubPr>
                          <m:e>
                            <m:r>
                              <a:rPr lang="en-US" altLang="zh-CN" sz="2000" i="1" kern="0" spc="70" dirty="0">
                                <a:solidFill>
                                  <a:srgbClr val="000000">
                                    <a:alpha val="100000"/>
                                  </a:srgbClr>
                                </a:solidFill>
                                <a:latin typeface="Cambria Math" panose="02040503050406030204" pitchFamily="18" charset="0"/>
                              </a:rPr>
                              <m:t>𝑓</m:t>
                            </m:r>
                          </m:e>
                          <m:sub>
                            <m:r>
                              <a:rPr lang="en-US" altLang="zh-CN" sz="2000" kern="0" spc="70" dirty="0">
                                <a:solidFill>
                                  <a:srgbClr val="000000">
                                    <a:alpha val="100000"/>
                                  </a:srgbClr>
                                </a:solidFill>
                                <a:latin typeface="Cambria Math" panose="02040503050406030204" pitchFamily="18" charset="0"/>
                              </a:rPr>
                              <m:t>1</m:t>
                            </m:r>
                          </m:sub>
                        </m:sSub>
                      </m:e>
                    </m:d>
                    <m:r>
                      <a:rPr lang="en-US" altLang="zh-CN" sz="2000" i="1" kern="0" spc="70" dirty="0" err="1">
                        <a:solidFill>
                          <a:srgbClr val="000000">
                            <a:alpha val="100000"/>
                          </a:srgbClr>
                        </a:solidFill>
                        <a:latin typeface="Cambria Math" panose="02040503050406030204" pitchFamily="18" charset="0"/>
                      </a:rPr>
                      <m:t> </m:t>
                    </m:r>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。经过同样的处理可以得到</a:t>
                </a:r>
                <a14:m>
                  <m:oMath xmlns:m="http://schemas.openxmlformats.org/officeDocument/2006/math">
                    <m:sSub>
                      <m:sSubPr>
                        <m:ctrlPr>
                          <a:rPr lang="en-US" altLang="zh-CN" sz="2000" i="1" kern="0" spc="70" dirty="0">
                            <a:solidFill>
                              <a:srgbClr val="000000">
                                <a:alpha val="100000"/>
                              </a:srgbClr>
                            </a:solidFill>
                            <a:latin typeface="Cambria Math" panose="02040503050406030204" pitchFamily="18" charset="0"/>
                          </a:rPr>
                        </m:ctrlPr>
                      </m:sSubPr>
                      <m:e>
                        <m:r>
                          <a:rPr lang="en-US" altLang="zh-CN" sz="2000" b="0" i="1" kern="0" spc="70" dirty="0" smtClean="0">
                            <a:solidFill>
                              <a:srgbClr val="000000">
                                <a:alpha val="100000"/>
                              </a:srgbClr>
                            </a:solidFill>
                            <a:latin typeface="Cambria Math" panose="02040503050406030204" pitchFamily="18" charset="0"/>
                          </a:rPr>
                          <m:t>𝑆</m:t>
                        </m:r>
                      </m:e>
                      <m:sub>
                        <m:r>
                          <a:rPr lang="en-US" altLang="zh-CN" sz="2000" i="1" kern="0" spc="70" dirty="0" err="1">
                            <a:solidFill>
                              <a:srgbClr val="000000">
                                <a:alpha val="100000"/>
                              </a:srgbClr>
                            </a:solidFill>
                            <a:latin typeface="Cambria Math" panose="02040503050406030204" pitchFamily="18" charset="0"/>
                          </a:rPr>
                          <m:t>𝑥</m:t>
                        </m:r>
                      </m:sub>
                    </m:sSub>
                    <m:d>
                      <m:dPr>
                        <m:ctrlPr>
                          <a:rPr lang="en-US" altLang="zh-CN" sz="2000" i="1" kern="0" spc="70" dirty="0" err="1">
                            <a:solidFill>
                              <a:srgbClr val="000000">
                                <a:alpha val="100000"/>
                              </a:srgbClr>
                            </a:solidFill>
                            <a:latin typeface="Cambria Math" panose="02040503050406030204" pitchFamily="18" charset="0"/>
                          </a:rPr>
                        </m:ctrlPr>
                      </m:dPr>
                      <m:e>
                        <m:sSub>
                          <m:sSubPr>
                            <m:ctrlPr>
                              <a:rPr lang="en-US" altLang="zh-CN" sz="2000" i="1" kern="0" spc="70" dirty="0">
                                <a:solidFill>
                                  <a:srgbClr val="000000">
                                    <a:alpha val="100000"/>
                                  </a:srgbClr>
                                </a:solidFill>
                                <a:latin typeface="Cambria Math" panose="02040503050406030204" pitchFamily="18" charset="0"/>
                              </a:rPr>
                            </m:ctrlPr>
                          </m:sSubPr>
                          <m:e>
                            <m:r>
                              <a:rPr lang="en-US" altLang="zh-CN" sz="2000" i="1" kern="0" spc="70" dirty="0">
                                <a:solidFill>
                                  <a:srgbClr val="000000">
                                    <a:alpha val="100000"/>
                                  </a:srgbClr>
                                </a:solidFill>
                                <a:latin typeface="Cambria Math" panose="02040503050406030204" pitchFamily="18" charset="0"/>
                              </a:rPr>
                              <m:t>𝑓</m:t>
                            </m:r>
                          </m:e>
                          <m:sub>
                            <m:r>
                              <a:rPr lang="en-US" altLang="zh-CN" sz="2000" b="0" i="1" kern="0" spc="70" dirty="0" smtClean="0">
                                <a:solidFill>
                                  <a:srgbClr val="000000">
                                    <a:alpha val="100000"/>
                                  </a:srgbClr>
                                </a:solidFill>
                                <a:latin typeface="Cambria Math" panose="02040503050406030204" pitchFamily="18" charset="0"/>
                              </a:rPr>
                              <m:t>𝑛</m:t>
                            </m:r>
                          </m:sub>
                        </m:sSub>
                      </m:e>
                    </m:d>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。其单位为</a:t>
                </a:r>
                <a14:m>
                  <m:oMath xmlns:m="http://schemas.openxmlformats.org/officeDocument/2006/math">
                    <m:sSup>
                      <m:sSupPr>
                        <m:ctrlPr>
                          <a:rPr lang="ar-AE" altLang="zh-CN" sz="2000" i="1" kern="0" spc="70">
                            <a:solidFill>
                              <a:srgbClr val="000000">
                                <a:alpha val="100000"/>
                              </a:srgbClr>
                            </a:solidFill>
                            <a:latin typeface="Cambria Math" panose="02040503050406030204" pitchFamily="18" charset="0"/>
                            <a:ea typeface="微软雅黑" panose="020B0503020204020204" pitchFamily="34" charset="-122"/>
                          </a:rPr>
                        </m:ctrlPr>
                      </m:sSupPr>
                      <m:e>
                        <m:r>
                          <a:rPr lang="zh-CN" altLang="ar-AE" sz="2000" kern="0" spc="70">
                            <a:solidFill>
                              <a:srgbClr val="000000">
                                <a:alpha val="100000"/>
                              </a:srgbClr>
                            </a:solidFill>
                            <a:latin typeface="Cambria Math" panose="02040503050406030204" pitchFamily="18" charset="0"/>
                            <a:ea typeface="微软雅黑" panose="020B0503020204020204" pitchFamily="34" charset="-122"/>
                          </a:rPr>
                          <m:t>𝑉</m:t>
                        </m:r>
                      </m:e>
                      <m:sup>
                        <m:r>
                          <a:rPr lang="ar-AE" altLang="zh-CN" sz="2000" kern="0" spc="70">
                            <a:solidFill>
                              <a:srgbClr val="000000">
                                <a:alpha val="100000"/>
                              </a:srgbClr>
                            </a:solidFill>
                            <a:latin typeface="Cambria Math" panose="02040503050406030204" pitchFamily="18" charset="0"/>
                            <a:ea typeface="微软雅黑" panose="020B0503020204020204" pitchFamily="34" charset="-122"/>
                          </a:rPr>
                          <m:t>2</m:t>
                        </m:r>
                      </m:sup>
                    </m:sSup>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m:t>
                    </m:r>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𝐻</m:t>
                    </m:r>
                    <m:r>
                      <m:rPr>
                        <m:sty m:val="p"/>
                      </m:rPr>
                      <a:rPr lang="en-US" altLang="zh-CN" sz="2000" i="1" kern="0" spc="70">
                        <a:solidFill>
                          <a:srgbClr val="000000">
                            <a:alpha val="100000"/>
                          </a:srgbClr>
                        </a:solidFill>
                        <a:latin typeface="Cambria Math" panose="02040503050406030204" pitchFamily="18" charset="0"/>
                        <a:ea typeface="微软雅黑" panose="020B0503020204020204" pitchFamily="34" charset="-122"/>
                      </a:rPr>
                      <m:t>z</m:t>
                    </m:r>
                    <m:r>
                      <a:rPr lang="ar-AE" altLang="zh-CN" sz="2000" i="1" kern="0" spc="70">
                        <a:solidFill>
                          <a:srgbClr val="000000">
                            <a:alpha val="100000"/>
                          </a:srgbClr>
                        </a:solidFill>
                        <a:latin typeface="Cambria Math" panose="02040503050406030204" pitchFamily="18" charset="0"/>
                        <a:ea typeface="微软雅黑" panose="020B0503020204020204" pitchFamily="34" charset="-122"/>
                      </a:rPr>
                      <m:t> </m:t>
                    </m:r>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a:t>
                </a:r>
                <a:endParaRPr sz="2000" kern="0" spc="70" dirty="0">
                  <a:solidFill>
                    <a:srgbClr val="000000">
                      <a:alpha val="100000"/>
                    </a:srgbClr>
                  </a:solidFill>
                  <a:latin typeface="微软雅黑" panose="020B0503020204020204" pitchFamily="34" charset="-122"/>
                  <a:ea typeface="微软雅黑" panose="020B0503020204020204" pitchFamily="34" charset="-122"/>
                </a:endParaRPr>
              </a:p>
            </p:txBody>
          </p:sp>
        </mc:Choice>
        <mc:Fallback xmlns="">
          <p:sp>
            <p:nvSpPr>
              <p:cNvPr id="74" name="textbox 74"/>
              <p:cNvSpPr>
                <a:spLocks noRot="1" noChangeAspect="1" noMove="1" noResize="1" noEditPoints="1" noAdjustHandles="1" noChangeArrowheads="1" noChangeShapeType="1" noTextEdit="1"/>
              </p:cNvSpPr>
              <p:nvPr/>
            </p:nvSpPr>
            <p:spPr>
              <a:xfrm>
                <a:off x="331755" y="756719"/>
                <a:ext cx="8417224" cy="4429757"/>
              </a:xfrm>
              <a:prstGeom prst="rect">
                <a:avLst/>
              </a:prstGeom>
              <a:blipFill>
                <a:blip r:embed="rId3"/>
                <a:stretch>
                  <a:fillRect l="-1810" t="-1926" r="-1883"/>
                </a:stretch>
              </a:blipFill>
              <a:ln w="0" cap="flat">
                <a:noFill/>
                <a:prstDash val="solid"/>
                <a:miter lim="0"/>
              </a:ln>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BDE534A-5C8C-6B37-369A-3D098ED82E69}"/>
              </a:ext>
            </a:extLst>
          </p:cNvPr>
          <p:cNvPicPr>
            <a:picLocks noChangeAspect="1"/>
          </p:cNvPicPr>
          <p:nvPr/>
        </p:nvPicPr>
        <p:blipFill>
          <a:blip r:embed="rId4">
            <a:extLst>
              <a:ext uri="{28A0092B-C50C-407E-A947-70E740481C1C}">
                <a14:useLocalDpi xmlns:a14="http://schemas.microsoft.com/office/drawing/2010/main" val="0"/>
              </a:ext>
            </a:extLst>
          </a:blip>
          <a:srcRect l="5371" r="6265"/>
          <a:stretch/>
        </p:blipFill>
        <p:spPr>
          <a:xfrm>
            <a:off x="136923" y="3524822"/>
            <a:ext cx="5804637" cy="2020824"/>
          </a:xfrm>
          <a:prstGeom prst="rect">
            <a:avLst/>
          </a:prstGeom>
        </p:spPr>
      </p:pic>
      <p:pic>
        <p:nvPicPr>
          <p:cNvPr id="5" name="图片 4">
            <a:extLst>
              <a:ext uri="{FF2B5EF4-FFF2-40B4-BE49-F238E27FC236}">
                <a16:creationId xmlns:a16="http://schemas.microsoft.com/office/drawing/2014/main" id="{FDC3F9C2-3A50-CE38-C8F4-7BE921B54B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1699" y="3795421"/>
            <a:ext cx="2905378" cy="1647088"/>
          </a:xfrm>
          <a:prstGeom prst="rect">
            <a:avLst/>
          </a:prstGeom>
        </p:spPr>
      </p:pic>
    </p:spTree>
    <p:extLst>
      <p:ext uri="{BB962C8B-B14F-4D97-AF65-F5344CB8AC3E}">
        <p14:creationId xmlns:p14="http://schemas.microsoft.com/office/powerpoint/2010/main" val="1521062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噪声的统计特性</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textbox 74"/>
          <p:cNvSpPr/>
          <p:nvPr/>
        </p:nvSpPr>
        <p:spPr>
          <a:xfrm>
            <a:off x="331756" y="756719"/>
            <a:ext cx="6003208" cy="4429757"/>
          </a:xfrm>
          <a:prstGeom prst="rect">
            <a:avLst/>
          </a:prstGeom>
          <a:noFill/>
          <a:ln w="0" cap="flat">
            <a:noFill/>
            <a:prstDash val="solid"/>
            <a:miter lim="0"/>
          </a:ln>
        </p:spPr>
        <p:txBody>
          <a:bodyPr vert="horz" wrap="square" lIns="0" tIns="0" rIns="0" bIns="0"/>
          <a:lstStyle/>
          <a:p>
            <a:pPr algn="l" rtl="0" eaLnBrk="0">
              <a:lnSpc>
                <a:spcPct val="91114"/>
              </a:lnSpc>
              <a:tabLst/>
            </a:pPr>
            <a:endParaRPr lang="zh-CN" altLang="en-US" sz="100" dirty="0">
              <a:latin typeface="Arial"/>
              <a:ea typeface="Arial"/>
              <a:cs typeface="Arial"/>
            </a:endParaRPr>
          </a:p>
          <a:p>
            <a:pPr indent="457200" eaLnBrk="0">
              <a:lnSpc>
                <a:spcPct val="97000"/>
              </a:lnSpc>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、噪声谱</a:t>
            </a:r>
          </a:p>
          <a:p>
            <a:pPr indent="457200" algn="just" eaLnBrk="0">
              <a:lnSpc>
                <a:spcPct val="120000"/>
              </a:lnSpc>
              <a:spcBef>
                <a:spcPts val="893"/>
              </a:spcBef>
            </a:pPr>
            <a:r>
              <a:rPr lang="zh-CN" altLang="en-US" sz="2000" kern="0" spc="70" dirty="0">
                <a:solidFill>
                  <a:srgbClr val="FF0000"/>
                </a:solidFill>
                <a:latin typeface="微软雅黑" panose="020B0503020204020204" pitchFamily="34" charset="-122"/>
                <a:ea typeface="微软雅黑" panose="020B0503020204020204" pitchFamily="34" charset="-122"/>
              </a:rPr>
              <a:t>白噪声</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的功率谱密度在整个频率范围内的取值相同。理想的白噪声具有的总功率为无穷大，但这是不存在的。通常，对于任何一种噪声谱只要在所关心的频带内是平坦的，我们也称之为白噪声。</a:t>
            </a:r>
            <a:endParaRPr lang="en-US" altLang="zh-CN" sz="2000" kern="0" spc="70" dirty="0">
              <a:solidFill>
                <a:srgbClr val="000000">
                  <a:alpha val="100000"/>
                </a:srgbClr>
              </a:solidFill>
              <a:latin typeface="微软雅黑" panose="020B0503020204020204" pitchFamily="34" charset="-122"/>
              <a:ea typeface="微软雅黑" panose="020B0503020204020204" pitchFamily="34" charset="-122"/>
            </a:endParaRPr>
          </a:p>
          <a:p>
            <a:pPr indent="457200" algn="just" eaLnBrk="0">
              <a:lnSpc>
                <a:spcPct val="120000"/>
              </a:lnSpc>
              <a:spcBef>
                <a:spcPts val="893"/>
              </a:spcBef>
            </a:pPr>
            <a:endParaRPr lang="zh-CN" altLang="en-US" sz="2000" kern="0" spc="70" dirty="0">
              <a:solidFill>
                <a:srgbClr val="000000">
                  <a:alpha val="100000"/>
                </a:srgbClr>
              </a:solidFill>
              <a:latin typeface="微软雅黑" panose="020B0503020204020204" pitchFamily="34" charset="-122"/>
              <a:ea typeface="微软雅黑" panose="020B0503020204020204" pitchFamily="34" charset="-122"/>
            </a:endParaRPr>
          </a:p>
        </p:txBody>
      </p:sp>
      <p:pic>
        <p:nvPicPr>
          <p:cNvPr id="2" name="picture 108">
            <a:extLst>
              <a:ext uri="{FF2B5EF4-FFF2-40B4-BE49-F238E27FC236}">
                <a16:creationId xmlns:a16="http://schemas.microsoft.com/office/drawing/2014/main" id="{7332FF67-C52B-55E7-98EC-272F95E3E365}"/>
              </a:ext>
            </a:extLst>
          </p:cNvPr>
          <p:cNvPicPr>
            <a:picLocks noChangeAspect="1"/>
          </p:cNvPicPr>
          <p:nvPr/>
        </p:nvPicPr>
        <p:blipFill>
          <a:blip r:embed="rId3"/>
          <a:stretch>
            <a:fillRect/>
          </a:stretch>
        </p:blipFill>
        <p:spPr>
          <a:xfrm rot="21600000">
            <a:off x="6460703" y="1433054"/>
            <a:ext cx="2546374" cy="131442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6DA3DE5-FDA6-11AC-F5B0-2FCA9019A0CA}"/>
                  </a:ext>
                </a:extLst>
              </p:cNvPr>
              <p:cNvSpPr txBox="1"/>
              <p:nvPr/>
            </p:nvSpPr>
            <p:spPr>
              <a:xfrm>
                <a:off x="331754" y="2847671"/>
                <a:ext cx="8480488" cy="799706"/>
              </a:xfrm>
              <a:prstGeom prst="rect">
                <a:avLst/>
              </a:prstGeom>
              <a:noFill/>
            </p:spPr>
            <p:txBody>
              <a:bodyPr wrap="square">
                <a:spAutoFit/>
              </a:bodyPr>
              <a:lstStyle/>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定理：如果把噪声谱为</a:t>
                </a:r>
                <a14:m>
                  <m:oMath xmlns:m="http://schemas.openxmlformats.org/officeDocument/2006/math">
                    <m:sSub>
                      <m:sSubPr>
                        <m:ctrlPr>
                          <a:rPr lang="en-US" altLang="zh-CN" sz="2000" i="1" kern="0" spc="70" dirty="0" smtClean="0">
                            <a:solidFill>
                              <a:srgbClr val="000000">
                                <a:alpha val="100000"/>
                              </a:srgbClr>
                            </a:solidFill>
                            <a:latin typeface="Cambria Math" panose="02040503050406030204" pitchFamily="18" charset="0"/>
                          </a:rPr>
                        </m:ctrlPr>
                      </m:sSubPr>
                      <m:e>
                        <m:r>
                          <a:rPr lang="en-US" altLang="zh-CN" sz="2000" b="0" i="1" kern="0" spc="70" dirty="0" smtClean="0">
                            <a:solidFill>
                              <a:srgbClr val="000000">
                                <a:alpha val="100000"/>
                              </a:srgbClr>
                            </a:solidFill>
                            <a:latin typeface="Cambria Math" panose="02040503050406030204" pitchFamily="18" charset="0"/>
                          </a:rPr>
                          <m:t>𝑆</m:t>
                        </m:r>
                      </m:e>
                      <m:sub>
                        <m:r>
                          <a:rPr lang="en-US" altLang="zh-CN" sz="2000" i="1" kern="0" spc="70" dirty="0" err="1">
                            <a:solidFill>
                              <a:srgbClr val="000000">
                                <a:alpha val="100000"/>
                              </a:srgbClr>
                            </a:solidFill>
                            <a:latin typeface="Cambria Math" panose="02040503050406030204" pitchFamily="18" charset="0"/>
                          </a:rPr>
                          <m:t>𝑥</m:t>
                        </m:r>
                      </m:sub>
                    </m:sSub>
                    <m:d>
                      <m:dPr>
                        <m:ctrlPr>
                          <a:rPr lang="en-US" altLang="zh-CN" sz="2000" i="1" kern="0" spc="70" dirty="0" err="1">
                            <a:solidFill>
                              <a:srgbClr val="000000">
                                <a:alpha val="100000"/>
                              </a:srgbClr>
                            </a:solidFill>
                            <a:latin typeface="Cambria Math" panose="02040503050406030204" pitchFamily="18" charset="0"/>
                          </a:rPr>
                        </m:ctrlPr>
                      </m:dPr>
                      <m:e>
                        <m:r>
                          <a:rPr lang="en-US" altLang="zh-CN" sz="2000" b="0" i="1" kern="0" spc="70" dirty="0" smtClean="0">
                            <a:solidFill>
                              <a:srgbClr val="000000">
                                <a:alpha val="100000"/>
                              </a:srgbClr>
                            </a:solidFill>
                            <a:latin typeface="Cambria Math" panose="02040503050406030204" pitchFamily="18" charset="0"/>
                          </a:rPr>
                          <m:t>𝑓</m:t>
                        </m:r>
                      </m:e>
                    </m:d>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的一个信号加在一个传输函数为</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H(f)</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的线性时不变系统中，则输出谱可以由下式给出</a:t>
                </a:r>
              </a:p>
            </p:txBody>
          </p:sp>
        </mc:Choice>
        <mc:Fallback xmlns="">
          <p:sp>
            <p:nvSpPr>
              <p:cNvPr id="6" name="文本框 5">
                <a:extLst>
                  <a:ext uri="{FF2B5EF4-FFF2-40B4-BE49-F238E27FC236}">
                    <a16:creationId xmlns:a16="http://schemas.microsoft.com/office/drawing/2014/main" id="{E6DA3DE5-FDA6-11AC-F5B0-2FCA9019A0CA}"/>
                  </a:ext>
                </a:extLst>
              </p:cNvPr>
              <p:cNvSpPr txBox="1">
                <a:spLocks noRot="1" noChangeAspect="1" noMove="1" noResize="1" noEditPoints="1" noAdjustHandles="1" noChangeArrowheads="1" noChangeShapeType="1" noTextEdit="1"/>
              </p:cNvSpPr>
              <p:nvPr/>
            </p:nvSpPr>
            <p:spPr>
              <a:xfrm>
                <a:off x="331754" y="2847671"/>
                <a:ext cx="8480488" cy="799706"/>
              </a:xfrm>
              <a:prstGeom prst="rect">
                <a:avLst/>
              </a:prstGeom>
              <a:blipFill>
                <a:blip r:embed="rId4"/>
                <a:stretch>
                  <a:fillRect l="-718" r="-718" b="-129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9EA25B6-D9B7-345F-96F9-106478352E5C}"/>
                  </a:ext>
                </a:extLst>
              </p:cNvPr>
              <p:cNvSpPr txBox="1"/>
              <p:nvPr/>
            </p:nvSpPr>
            <p:spPr>
              <a:xfrm>
                <a:off x="3112617" y="3923443"/>
                <a:ext cx="247118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𝑆</m:t>
                          </m:r>
                        </m:e>
                        <m:sub>
                          <m:r>
                            <a:rPr lang="zh-CN" altLang="en-US" sz="2000" i="1">
                              <a:solidFill>
                                <a:schemeClr val="tx1"/>
                              </a:solidFill>
                              <a:latin typeface="Cambria Math" panose="02040503050406030204" pitchFamily="18" charset="0"/>
                            </a:rPr>
                            <m:t>𝑌</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𝑓</m:t>
                          </m:r>
                        </m:e>
                      </m:d>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𝑆</m:t>
                          </m:r>
                        </m:e>
                        <m:sub>
                          <m:r>
                            <a:rPr lang="zh-CN" altLang="en-US" sz="2000" i="1">
                              <a:solidFill>
                                <a:schemeClr val="tx1"/>
                              </a:solidFill>
                              <a:latin typeface="Cambria Math" panose="02040503050406030204" pitchFamily="18" charset="0"/>
                            </a:rPr>
                            <m:t>𝑋</m:t>
                          </m:r>
                        </m:sub>
                      </m:sSub>
                      <m:d>
                        <m:dPr>
                          <m:ctrlPr>
                            <a:rPr lang="zh-CN" altLang="en-US" sz="2000" i="1">
                              <a:solidFill>
                                <a:schemeClr val="tx1"/>
                              </a:solidFill>
                              <a:latin typeface="Cambria Math" panose="02040503050406030204" pitchFamily="18" charset="0"/>
                            </a:rPr>
                          </m:ctrlPr>
                        </m:dPr>
                        <m:e>
                          <m:r>
                            <a:rPr lang="zh-CN" altLang="en-US" sz="2000" i="1">
                              <a:solidFill>
                                <a:schemeClr val="tx1"/>
                              </a:solidFill>
                              <a:latin typeface="Cambria Math" panose="02040503050406030204" pitchFamily="18" charset="0"/>
                            </a:rPr>
                            <m:t>𝑓</m:t>
                          </m:r>
                        </m:e>
                      </m:d>
                      <m:sSup>
                        <m:sSupPr>
                          <m:ctrlPr>
                            <a:rPr lang="zh-CN" altLang="en-US" sz="2000" i="1">
                              <a:solidFill>
                                <a:schemeClr val="tx1"/>
                              </a:solidFill>
                              <a:latin typeface="Cambria Math" panose="02040503050406030204" pitchFamily="18" charset="0"/>
                            </a:rPr>
                          </m:ctrlPr>
                        </m:sSupPr>
                        <m:e>
                          <m:d>
                            <m:dPr>
                              <m:begChr m:val="|"/>
                              <m:endChr m:val="|"/>
                              <m:ctrlPr>
                                <a:rPr lang="en-US" altLang="zh-CN" sz="200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𝐻</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𝑓</m:t>
                              </m:r>
                              <m:r>
                                <a:rPr lang="en-US" altLang="zh-CN" sz="2000" b="0" i="1" smtClean="0">
                                  <a:solidFill>
                                    <a:schemeClr val="tx1"/>
                                  </a:solidFill>
                                  <a:latin typeface="Cambria Math" panose="02040503050406030204" pitchFamily="18" charset="0"/>
                                </a:rPr>
                                <m:t>)</m:t>
                              </m:r>
                            </m:e>
                          </m:d>
                        </m:e>
                        <m:sup>
                          <m:r>
                            <a:rPr lang="zh-CN" altLang="en-US" sz="2000" i="0">
                              <a:solidFill>
                                <a:schemeClr val="tx1"/>
                              </a:solidFill>
                              <a:latin typeface="Cambria Math" panose="02040503050406030204" pitchFamily="18" charset="0"/>
                            </a:rPr>
                            <m:t>2</m:t>
                          </m:r>
                        </m:sup>
                      </m:sSup>
                    </m:oMath>
                  </m:oMathPara>
                </a14:m>
                <a:endParaRPr lang="zh-CN" altLang="en-US" sz="2000" dirty="0"/>
              </a:p>
            </p:txBody>
          </p:sp>
        </mc:Choice>
        <mc:Fallback xmlns="">
          <p:sp>
            <p:nvSpPr>
              <p:cNvPr id="9" name="文本框 8">
                <a:extLst>
                  <a:ext uri="{FF2B5EF4-FFF2-40B4-BE49-F238E27FC236}">
                    <a16:creationId xmlns:a16="http://schemas.microsoft.com/office/drawing/2014/main" id="{B9EA25B6-D9B7-345F-96F9-106478352E5C}"/>
                  </a:ext>
                </a:extLst>
              </p:cNvPr>
              <p:cNvSpPr txBox="1">
                <a:spLocks noRot="1" noChangeAspect="1" noMove="1" noResize="1" noEditPoints="1" noAdjustHandles="1" noChangeArrowheads="1" noChangeShapeType="1" noTextEdit="1"/>
              </p:cNvSpPr>
              <p:nvPr/>
            </p:nvSpPr>
            <p:spPr>
              <a:xfrm>
                <a:off x="3112617" y="3923443"/>
                <a:ext cx="2471189" cy="307777"/>
              </a:xfrm>
              <a:prstGeom prst="rect">
                <a:avLst/>
              </a:prstGeom>
              <a:blipFill>
                <a:blip r:embed="rId5"/>
                <a:stretch>
                  <a:fillRect l="-1975" t="-4000" r="-494" b="-36000"/>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778579E8-D596-8703-A55E-4E9CE6248704}"/>
              </a:ext>
            </a:extLst>
          </p:cNvPr>
          <p:cNvGrpSpPr/>
          <p:nvPr/>
        </p:nvGrpSpPr>
        <p:grpSpPr>
          <a:xfrm>
            <a:off x="206018" y="4311595"/>
            <a:ext cx="8712839" cy="2132535"/>
            <a:chOff x="206018" y="4311595"/>
            <a:chExt cx="8712839" cy="2132535"/>
          </a:xfrm>
        </p:grpSpPr>
        <p:sp>
          <p:nvSpPr>
            <p:cNvPr id="14" name="textbox 116">
              <a:extLst>
                <a:ext uri="{FF2B5EF4-FFF2-40B4-BE49-F238E27FC236}">
                  <a16:creationId xmlns:a16="http://schemas.microsoft.com/office/drawing/2014/main" id="{FDBED1E2-4177-1F9B-749E-00DFEAE79E2B}"/>
                </a:ext>
              </a:extLst>
            </p:cNvPr>
            <p:cNvSpPr/>
            <p:nvPr/>
          </p:nvSpPr>
          <p:spPr>
            <a:xfrm>
              <a:off x="2917860" y="5865011"/>
              <a:ext cx="3308276" cy="579119"/>
            </a:xfrm>
            <a:prstGeom prst="rect">
              <a:avLst/>
            </a:prstGeom>
            <a:noFill/>
            <a:ln w="0" cap="flat">
              <a:noFill/>
              <a:prstDash val="solid"/>
              <a:miter lim="0"/>
            </a:ln>
          </p:spPr>
          <p:txBody>
            <a:bodyPr vert="horz" wrap="square" lIns="0" tIns="0" rIns="0" bIns="0"/>
            <a:lstStyle/>
            <a:p>
              <a:pPr algn="l" rtl="0" eaLnBrk="0">
                <a:lnSpc>
                  <a:spcPct val="41659"/>
                </a:lnSpc>
                <a:tabLst/>
              </a:pPr>
              <a:endParaRPr sz="100" dirty="0">
                <a:latin typeface="微软雅黑" panose="020B0503020204020204" pitchFamily="34" charset="-122"/>
                <a:ea typeface="微软雅黑" panose="020B0503020204020204" pitchFamily="34" charset="-122"/>
                <a:cs typeface="Arial"/>
              </a:endParaRPr>
            </a:p>
            <a:p>
              <a:pPr marL="12700" indent="31750" algn="l" rtl="0" eaLnBrk="0">
                <a:lnSpc>
                  <a:spcPct val="108000"/>
                </a:lnSpc>
                <a:tabLst/>
              </a:pPr>
              <a:r>
                <a:rPr sz="2000" kern="0" spc="30" dirty="0" err="1">
                  <a:solidFill>
                    <a:srgbClr val="000000">
                      <a:alpha val="100000"/>
                    </a:srgbClr>
                  </a:solidFill>
                  <a:latin typeface="微软雅黑" panose="020B0503020204020204" pitchFamily="34" charset="-122"/>
                  <a:ea typeface="微软雅黑" panose="020B0503020204020204" pitchFamily="34" charset="-122"/>
                  <a:cs typeface="SimSun"/>
                </a:rPr>
                <a:t>白噪声被传输函数整</a:t>
              </a:r>
              <a:r>
                <a:rPr sz="2000" kern="0" spc="-10" dirty="0" err="1">
                  <a:solidFill>
                    <a:srgbClr val="000000">
                      <a:alpha val="100000"/>
                    </a:srgbClr>
                  </a:solidFill>
                  <a:latin typeface="微软雅黑" panose="020B0503020204020204" pitchFamily="34" charset="-122"/>
                  <a:ea typeface="微软雅黑" panose="020B0503020204020204" pitchFamily="34" charset="-122"/>
                  <a:cs typeface="SimSun"/>
                </a:rPr>
                <a:t>形</a:t>
              </a:r>
              <a:endParaRPr sz="2000" dirty="0">
                <a:latin typeface="微软雅黑" panose="020B0503020204020204" pitchFamily="34" charset="-122"/>
                <a:ea typeface="微软雅黑" panose="020B0503020204020204" pitchFamily="34" charset="-122"/>
                <a:cs typeface="SimSun"/>
              </a:endParaRPr>
            </a:p>
          </p:txBody>
        </p:sp>
        <p:grpSp>
          <p:nvGrpSpPr>
            <p:cNvPr id="19" name="组合 18">
              <a:extLst>
                <a:ext uri="{FF2B5EF4-FFF2-40B4-BE49-F238E27FC236}">
                  <a16:creationId xmlns:a16="http://schemas.microsoft.com/office/drawing/2014/main" id="{EC0CE104-C4E4-3931-BEC7-CD8B1AAC3670}"/>
                </a:ext>
              </a:extLst>
            </p:cNvPr>
            <p:cNvGrpSpPr/>
            <p:nvPr/>
          </p:nvGrpSpPr>
          <p:grpSpPr>
            <a:xfrm>
              <a:off x="206018" y="4311595"/>
              <a:ext cx="8712839" cy="1568777"/>
              <a:chOff x="206018" y="4311595"/>
              <a:chExt cx="8712839" cy="1568777"/>
            </a:xfrm>
          </p:grpSpPr>
          <p:pic>
            <p:nvPicPr>
              <p:cNvPr id="10" name="picture 114">
                <a:extLst>
                  <a:ext uri="{FF2B5EF4-FFF2-40B4-BE49-F238E27FC236}">
                    <a16:creationId xmlns:a16="http://schemas.microsoft.com/office/drawing/2014/main" id="{54A62BF0-540F-D068-729A-630CCC81F2AE}"/>
                  </a:ext>
                </a:extLst>
              </p:cNvPr>
              <p:cNvPicPr>
                <a:picLocks noChangeAspect="1"/>
              </p:cNvPicPr>
              <p:nvPr/>
            </p:nvPicPr>
            <p:blipFill>
              <a:blip r:embed="rId6"/>
              <a:stretch>
                <a:fillRect/>
              </a:stretch>
            </p:blipFill>
            <p:spPr>
              <a:xfrm rot="21600000">
                <a:off x="206018" y="4384755"/>
                <a:ext cx="2528061" cy="1285049"/>
              </a:xfrm>
              <a:prstGeom prst="rect">
                <a:avLst/>
              </a:prstGeom>
            </p:spPr>
          </p:pic>
          <p:pic>
            <p:nvPicPr>
              <p:cNvPr id="15" name="picture 118">
                <a:extLst>
                  <a:ext uri="{FF2B5EF4-FFF2-40B4-BE49-F238E27FC236}">
                    <a16:creationId xmlns:a16="http://schemas.microsoft.com/office/drawing/2014/main" id="{31D845B5-AF9D-AFD9-71ED-06EF1F07805F}"/>
                  </a:ext>
                </a:extLst>
              </p:cNvPr>
              <p:cNvPicPr>
                <a:picLocks noChangeAspect="1"/>
              </p:cNvPicPr>
              <p:nvPr/>
            </p:nvPicPr>
            <p:blipFill>
              <a:blip r:embed="rId7"/>
              <a:stretch>
                <a:fillRect/>
              </a:stretch>
            </p:blipFill>
            <p:spPr>
              <a:xfrm rot="21600000">
                <a:off x="3221883" y="4311595"/>
                <a:ext cx="2380455" cy="1525409"/>
              </a:xfrm>
              <a:prstGeom prst="rect">
                <a:avLst/>
              </a:prstGeom>
            </p:spPr>
          </p:pic>
          <p:pic>
            <p:nvPicPr>
              <p:cNvPr id="16" name="picture 122">
                <a:extLst>
                  <a:ext uri="{FF2B5EF4-FFF2-40B4-BE49-F238E27FC236}">
                    <a16:creationId xmlns:a16="http://schemas.microsoft.com/office/drawing/2014/main" id="{787DE1AC-08A1-B40A-8DAD-D0B659F510CA}"/>
                  </a:ext>
                </a:extLst>
              </p:cNvPr>
              <p:cNvPicPr>
                <a:picLocks noChangeAspect="1"/>
              </p:cNvPicPr>
              <p:nvPr/>
            </p:nvPicPr>
            <p:blipFill>
              <a:blip r:embed="rId8"/>
              <a:stretch>
                <a:fillRect/>
              </a:stretch>
            </p:blipFill>
            <p:spPr>
              <a:xfrm rot="21600000">
                <a:off x="6597625" y="4384754"/>
                <a:ext cx="2321232" cy="1495618"/>
              </a:xfrm>
              <a:prstGeom prst="rect">
                <a:avLst/>
              </a:prstGeom>
            </p:spPr>
          </p:pic>
          <mc:AlternateContent xmlns:mc="http://schemas.openxmlformats.org/markup-compatibility/2006" xmlns:a14="http://schemas.microsoft.com/office/drawing/2010/main">
            <mc:Choice Requires="a14">
              <p:sp>
                <p:nvSpPr>
                  <p:cNvPr id="17" name="textbox 124">
                    <a:extLst>
                      <a:ext uri="{FF2B5EF4-FFF2-40B4-BE49-F238E27FC236}">
                        <a16:creationId xmlns:a16="http://schemas.microsoft.com/office/drawing/2014/main" id="{D94C991D-AF5A-FE3C-408D-3E000793D8B6}"/>
                      </a:ext>
                    </a:extLst>
                  </p:cNvPr>
                  <p:cNvSpPr/>
                  <p:nvPr/>
                </p:nvSpPr>
                <p:spPr>
                  <a:xfrm>
                    <a:off x="2570705" y="4909755"/>
                    <a:ext cx="812817" cy="297191"/>
                  </a:xfrm>
                  <a:prstGeom prst="rect">
                    <a:avLst/>
                  </a:prstGeom>
                  <a:noFill/>
                  <a:ln w="0" cap="flat">
                    <a:noFill/>
                    <a:prstDash val="solid"/>
                    <a:miter lim="0"/>
                  </a:ln>
                </p:spPr>
                <p:txBody>
                  <a:bodyPr vert="horz" wrap="square" lIns="0" tIns="0" rIns="0" bIns="0"/>
                  <a:lstStyle/>
                  <a:p>
                    <a:pPr algn="l" rtl="0" eaLnBrk="0">
                      <a:lnSpc>
                        <a:spcPct val="89419"/>
                      </a:lnSpc>
                      <a:tabLst/>
                    </a:pPr>
                    <a:endParaRPr sz="100" dirty="0">
                      <a:latin typeface="Arial"/>
                      <a:ea typeface="Arial"/>
                      <a:cs typeface="Arial"/>
                    </a:endParaRPr>
                  </a:p>
                  <a:p>
                    <a:pPr algn="r" rtl="0" eaLnBrk="0">
                      <a:lnSpc>
                        <a:spcPct val="82000"/>
                      </a:lnSpc>
                      <a:tabLst/>
                    </a:pPr>
                    <a14:m>
                      <m:oMathPara xmlns:m="http://schemas.openxmlformats.org/officeDocument/2006/math">
                        <m:oMathParaPr>
                          <m:jc m:val="centerGroup"/>
                        </m:oMathParaPr>
                        <m:oMath xmlns:m="http://schemas.openxmlformats.org/officeDocument/2006/math">
                          <m:r>
                            <a:rPr lang="en-US" altLang="zh-CN" sz="3600" i="1" kern="0" spc="-90" dirty="0" smtClean="0">
                              <a:solidFill>
                                <a:srgbClr val="000000">
                                  <a:alpha val="100000"/>
                                </a:srgbClr>
                              </a:solidFill>
                              <a:latin typeface="Cambria Math" panose="02040503050406030204" pitchFamily="18" charset="0"/>
                              <a:ea typeface="Cambria Math" panose="02040503050406030204" pitchFamily="18" charset="0"/>
                              <a:cs typeface="Times New Roman"/>
                            </a:rPr>
                            <m:t>×</m:t>
                          </m:r>
                        </m:oMath>
                      </m:oMathPara>
                    </a14:m>
                    <a:endParaRPr sz="3600" dirty="0">
                      <a:latin typeface="Times New Roman"/>
                      <a:ea typeface="Times New Roman"/>
                      <a:cs typeface="Times New Roman"/>
                    </a:endParaRPr>
                  </a:p>
                </p:txBody>
              </p:sp>
            </mc:Choice>
            <mc:Fallback xmlns="">
              <p:sp>
                <p:nvSpPr>
                  <p:cNvPr id="17" name="textbox 124">
                    <a:extLst>
                      <a:ext uri="{FF2B5EF4-FFF2-40B4-BE49-F238E27FC236}">
                        <a16:creationId xmlns:a16="http://schemas.microsoft.com/office/drawing/2014/main" id="{D94C991D-AF5A-FE3C-408D-3E000793D8B6}"/>
                      </a:ext>
                    </a:extLst>
                  </p:cNvPr>
                  <p:cNvSpPr>
                    <a:spLocks noRot="1" noChangeAspect="1" noMove="1" noResize="1" noEditPoints="1" noAdjustHandles="1" noChangeArrowheads="1" noChangeShapeType="1" noTextEdit="1"/>
                  </p:cNvSpPr>
                  <p:nvPr/>
                </p:nvSpPr>
                <p:spPr>
                  <a:xfrm>
                    <a:off x="2570705" y="4909755"/>
                    <a:ext cx="812817" cy="297191"/>
                  </a:xfrm>
                  <a:prstGeom prst="rect">
                    <a:avLst/>
                  </a:prstGeom>
                  <a:blipFill>
                    <a:blip r:embed="rId9"/>
                    <a:stretch>
                      <a:fillRect b="-18367"/>
                    </a:stretch>
                  </a:blipFill>
                  <a:ln w="0" cap="flat">
                    <a:noFill/>
                    <a:prstDash val="solid"/>
                    <a:miter lim="0"/>
                  </a:ln>
                </p:spPr>
                <p:txBody>
                  <a:bodyPr/>
                  <a:lstStyle/>
                  <a:p>
                    <a:r>
                      <a:rPr lang="zh-CN" altLang="en-US">
                        <a:noFill/>
                      </a:rPr>
                      <a:t> </a:t>
                    </a:r>
                  </a:p>
                </p:txBody>
              </p:sp>
            </mc:Fallback>
          </mc:AlternateContent>
          <p:sp>
            <p:nvSpPr>
              <p:cNvPr id="18" name="箭头: 左 17">
                <a:extLst>
                  <a:ext uri="{FF2B5EF4-FFF2-40B4-BE49-F238E27FC236}">
                    <a16:creationId xmlns:a16="http://schemas.microsoft.com/office/drawing/2014/main" id="{DB038015-12FA-E6C6-A54C-5D7DB7442917}"/>
                  </a:ext>
                </a:extLst>
              </p:cNvPr>
              <p:cNvSpPr/>
              <p:nvPr/>
            </p:nvSpPr>
            <p:spPr>
              <a:xfrm flipH="1">
                <a:off x="5856080" y="4949729"/>
                <a:ext cx="487804" cy="312817"/>
              </a:xfrm>
              <a:prstGeom prst="leftArrow">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84901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噪声的统计特性</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textbox 74"/>
          <p:cNvSpPr/>
          <p:nvPr/>
        </p:nvSpPr>
        <p:spPr>
          <a:xfrm>
            <a:off x="331756" y="756719"/>
            <a:ext cx="6003208" cy="4429757"/>
          </a:xfrm>
          <a:prstGeom prst="rect">
            <a:avLst/>
          </a:prstGeom>
          <a:noFill/>
          <a:ln w="0" cap="flat">
            <a:noFill/>
            <a:prstDash val="solid"/>
            <a:miter lim="0"/>
          </a:ln>
        </p:spPr>
        <p:txBody>
          <a:bodyPr vert="horz" wrap="square" lIns="0" tIns="0" rIns="0" bIns="0"/>
          <a:lstStyle/>
          <a:p>
            <a:pPr algn="l" rtl="0" eaLnBrk="0">
              <a:lnSpc>
                <a:spcPct val="91114"/>
              </a:lnSpc>
              <a:tabLst/>
            </a:pPr>
            <a:endParaRPr lang="zh-CN" altLang="en-US" sz="100" dirty="0">
              <a:solidFill>
                <a:srgbClr val="0070C0"/>
              </a:solidFill>
              <a:latin typeface="Arial"/>
              <a:ea typeface="Arial"/>
              <a:cs typeface="Arial"/>
            </a:endParaRPr>
          </a:p>
          <a:p>
            <a:pPr indent="457200" eaLnBrk="0">
              <a:lnSpc>
                <a:spcPct val="97000"/>
              </a:lnSpc>
            </a:pPr>
            <a:r>
              <a:rPr lang="en-US" altLang="zh-CN" sz="2400" kern="0" spc="70" dirty="0">
                <a:solidFill>
                  <a:srgbClr val="0070C0"/>
                </a:solidFill>
                <a:latin typeface="微软雅黑" panose="020B0503020204020204" pitchFamily="34" charset="-122"/>
                <a:ea typeface="微软雅黑" panose="020B0503020204020204" pitchFamily="34" charset="-122"/>
              </a:rPr>
              <a:t>1</a:t>
            </a:r>
            <a:r>
              <a:rPr lang="zh-CN" altLang="en-US" sz="2400" kern="0" spc="70" dirty="0">
                <a:solidFill>
                  <a:srgbClr val="0070C0"/>
                </a:solidFill>
                <a:latin typeface="微软雅黑" panose="020B0503020204020204" pitchFamily="34" charset="-122"/>
                <a:ea typeface="微软雅黑" panose="020B0503020204020204" pitchFamily="34" charset="-122"/>
              </a:rPr>
              <a:t>、噪声谱</a:t>
            </a:r>
          </a:p>
          <a:p>
            <a:pPr indent="457200" algn="just" eaLnBrk="0">
              <a:lnSpc>
                <a:spcPct val="120000"/>
              </a:lnSpc>
              <a:spcBef>
                <a:spcPts val="893"/>
              </a:spcBef>
            </a:pPr>
            <a:endParaRPr lang="zh-CN" altLang="en-US" sz="2000" kern="0" spc="70" dirty="0">
              <a:solidFill>
                <a:srgbClr val="000000">
                  <a:alpha val="100000"/>
                </a:srgbClr>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329D6A56-9D56-ABE1-CC09-3BAE08BA50F6}"/>
              </a:ext>
            </a:extLst>
          </p:cNvPr>
          <p:cNvGrpSpPr/>
          <p:nvPr/>
        </p:nvGrpSpPr>
        <p:grpSpPr>
          <a:xfrm>
            <a:off x="649939" y="1252895"/>
            <a:ext cx="7547853" cy="2573884"/>
            <a:chOff x="649939" y="1252895"/>
            <a:chExt cx="7547853" cy="2573884"/>
          </a:xfrm>
        </p:grpSpPr>
        <p:pic>
          <p:nvPicPr>
            <p:cNvPr id="4" name="图片 3">
              <a:extLst>
                <a:ext uri="{FF2B5EF4-FFF2-40B4-BE49-F238E27FC236}">
                  <a16:creationId xmlns:a16="http://schemas.microsoft.com/office/drawing/2014/main" id="{5E92C7DD-A578-9551-9D6A-4944A3EE5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39" y="1642602"/>
              <a:ext cx="7547853" cy="2184177"/>
            </a:xfrm>
            <a:prstGeom prst="rect">
              <a:avLst/>
            </a:prstGeom>
          </p:spPr>
        </p:pic>
        <p:sp>
          <p:nvSpPr>
            <p:cNvPr id="7" name="文本框 6">
              <a:extLst>
                <a:ext uri="{FF2B5EF4-FFF2-40B4-BE49-F238E27FC236}">
                  <a16:creationId xmlns:a16="http://schemas.microsoft.com/office/drawing/2014/main" id="{C3418421-0499-FEDD-51CF-9D93C453A1E8}"/>
                </a:ext>
              </a:extLst>
            </p:cNvPr>
            <p:cNvSpPr txBox="1"/>
            <p:nvPr/>
          </p:nvSpPr>
          <p:spPr>
            <a:xfrm>
              <a:off x="779068" y="1252895"/>
              <a:ext cx="7289598" cy="430374"/>
            </a:xfrm>
            <a:prstGeom prst="rect">
              <a:avLst/>
            </a:prstGeom>
            <a:noFill/>
          </p:spPr>
          <p:txBody>
            <a:bodyPr wrap="square">
              <a:spAutoFit/>
            </a:bodyPr>
            <a:lstStyle/>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被电话整形的语音信号及功率谱。高频成分被过滤掉了。</a:t>
              </a:r>
            </a:p>
          </p:txBody>
        </p:sp>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B27159F-0DF6-5301-B36C-DD171F3CF16A}"/>
                  </a:ext>
                </a:extLst>
              </p:cNvPr>
              <p:cNvSpPr txBox="1"/>
              <p:nvPr/>
            </p:nvSpPr>
            <p:spPr>
              <a:xfrm>
                <a:off x="1027784" y="3961507"/>
                <a:ext cx="7889443" cy="1018099"/>
              </a:xfrm>
              <a:prstGeom prst="rect">
                <a:avLst/>
              </a:prstGeom>
              <a:noFill/>
            </p:spPr>
            <p:txBody>
              <a:bodyPr wrap="square">
                <a:spAutoFit/>
              </a:bodyPr>
              <a:lstStyle/>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对于实数</a:t>
                </a:r>
                <a14:m>
                  <m:oMath xmlns:m="http://schemas.openxmlformats.org/officeDocument/2006/math">
                    <m:r>
                      <a:rPr lang="en-US" altLang="zh-CN" sz="2000" i="1" kern="0" spc="70" dirty="0" smtClean="0">
                        <a:solidFill>
                          <a:srgbClr val="000000">
                            <a:alpha val="100000"/>
                          </a:srgbClr>
                        </a:solidFill>
                        <a:latin typeface="Cambria Math" panose="02040503050406030204" pitchFamily="18" charset="0"/>
                      </a:rPr>
                      <m:t>𝑥</m:t>
                    </m:r>
                    <m:r>
                      <a:rPr lang="en-US" altLang="zh-CN" sz="2000" b="0" i="1" kern="0" spc="70" dirty="0" smtClean="0">
                        <a:solidFill>
                          <a:srgbClr val="000000">
                            <a:alpha val="100000"/>
                          </a:srgbClr>
                        </a:solidFill>
                        <a:latin typeface="Cambria Math" panose="02040503050406030204" pitchFamily="18" charset="0"/>
                      </a:rPr>
                      <m:t>(</m:t>
                    </m:r>
                    <m:r>
                      <a:rPr lang="en-US" altLang="zh-CN" sz="2000" b="0" i="1" kern="0" spc="70" dirty="0" smtClean="0">
                        <a:solidFill>
                          <a:srgbClr val="000000">
                            <a:alpha val="100000"/>
                          </a:srgbClr>
                        </a:solidFill>
                        <a:latin typeface="Cambria Math" panose="02040503050406030204" pitchFamily="18" charset="0"/>
                      </a:rPr>
                      <m:t>𝑡</m:t>
                    </m:r>
                    <m:r>
                      <a:rPr lang="en-US" altLang="zh-CN" sz="2000" b="0" i="1" kern="0" spc="70" dirty="0" smtClean="0">
                        <a:solidFill>
                          <a:srgbClr val="000000">
                            <a:alpha val="100000"/>
                          </a:srgbClr>
                        </a:solidFill>
                        <a:latin typeface="Cambria Math" panose="02040503050406030204" pitchFamily="18" charset="0"/>
                      </a:rPr>
                      <m:t>)</m:t>
                    </m:r>
                  </m:oMath>
                </a14:m>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a:t>
                </a:r>
                <a:r>
                  <a:rPr lang="en-US" altLang="zh-CN" sz="2000" kern="0" spc="70" dirty="0">
                    <a:solidFill>
                      <a:srgbClr val="000000">
                        <a:alpha val="100000"/>
                      </a:srgbClr>
                    </a:solidFill>
                  </a:rPr>
                  <a:t> </a:t>
                </a:r>
                <a14:m>
                  <m:oMath xmlns:m="http://schemas.openxmlformats.org/officeDocument/2006/math">
                    <m:sSub>
                      <m:sSubPr>
                        <m:ctrlPr>
                          <a:rPr lang="en-US" altLang="zh-CN" sz="2000" i="1" kern="0" spc="70" dirty="0">
                            <a:solidFill>
                              <a:srgbClr val="000000">
                                <a:alpha val="100000"/>
                              </a:srgbClr>
                            </a:solidFill>
                            <a:latin typeface="Cambria Math" panose="02040503050406030204" pitchFamily="18" charset="0"/>
                          </a:rPr>
                        </m:ctrlPr>
                      </m:sSubPr>
                      <m:e>
                        <m:r>
                          <a:rPr lang="en-US" altLang="zh-CN" sz="2000" i="1" kern="0" spc="70" dirty="0">
                            <a:solidFill>
                              <a:srgbClr val="000000">
                                <a:alpha val="100000"/>
                              </a:srgbClr>
                            </a:solidFill>
                            <a:latin typeface="Cambria Math" panose="02040503050406030204" pitchFamily="18" charset="0"/>
                          </a:rPr>
                          <m:t>𝑆</m:t>
                        </m:r>
                      </m:e>
                      <m:sub>
                        <m:r>
                          <a:rPr lang="en-US" altLang="zh-CN" sz="2000" i="1" kern="0" spc="70" dirty="0" err="1">
                            <a:solidFill>
                              <a:srgbClr val="000000">
                                <a:alpha val="100000"/>
                              </a:srgbClr>
                            </a:solidFill>
                            <a:latin typeface="Cambria Math" panose="02040503050406030204" pitchFamily="18" charset="0"/>
                          </a:rPr>
                          <m:t>𝑥</m:t>
                        </m:r>
                      </m:sub>
                    </m:sSub>
                    <m:d>
                      <m:dPr>
                        <m:ctrlPr>
                          <a:rPr lang="en-US" altLang="zh-CN" sz="2000" i="1" kern="0" spc="70" dirty="0" err="1">
                            <a:solidFill>
                              <a:srgbClr val="000000">
                                <a:alpha val="100000"/>
                              </a:srgbClr>
                            </a:solidFill>
                            <a:latin typeface="Cambria Math" panose="02040503050406030204" pitchFamily="18" charset="0"/>
                          </a:rPr>
                        </m:ctrlPr>
                      </m:dPr>
                      <m:e>
                        <m:r>
                          <a:rPr lang="en-US" altLang="zh-CN" sz="2000" i="1" kern="0" spc="70" dirty="0" err="1">
                            <a:solidFill>
                              <a:srgbClr val="000000">
                                <a:alpha val="100000"/>
                              </a:srgbClr>
                            </a:solidFill>
                            <a:latin typeface="Cambria Math" panose="02040503050406030204" pitchFamily="18" charset="0"/>
                          </a:rPr>
                          <m:t>𝑓</m:t>
                        </m:r>
                      </m:e>
                    </m:d>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是</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f</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的偶函数，所以</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x(t)</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在频率范围</a:t>
                </a:r>
                <a14:m>
                  <m:oMath xmlns:m="http://schemas.openxmlformats.org/officeDocument/2006/math">
                    <m:r>
                      <a:rPr lang="en-US" altLang="zh-CN" sz="2000" i="1" kern="0" spc="70" dirty="0" smtClean="0">
                        <a:solidFill>
                          <a:srgbClr val="000000">
                            <a:alpha val="100000"/>
                          </a:srgbClr>
                        </a:solidFill>
                        <a:latin typeface="Cambria Math" panose="02040503050406030204" pitchFamily="18" charset="0"/>
                        <a:ea typeface="微软雅黑" panose="020B0503020204020204" pitchFamily="34" charset="-122"/>
                      </a:rPr>
                      <m:t>[</m:t>
                    </m:r>
                    <m:sSub>
                      <m:sSubPr>
                        <m:ctrlPr>
                          <a:rPr lang="en-US" altLang="zh-CN" sz="2000" i="1" kern="0" spc="70" dirty="0" smtClean="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b="0" i="1" kern="0" spc="70" dirty="0" smtClean="0">
                            <a:solidFill>
                              <a:srgbClr val="000000">
                                <a:alpha val="100000"/>
                              </a:srgbClr>
                            </a:solidFill>
                            <a:latin typeface="Cambria Math" panose="02040503050406030204" pitchFamily="18" charset="0"/>
                            <a:ea typeface="微软雅黑" panose="020B0503020204020204" pitchFamily="34" charset="-122"/>
                          </a:rPr>
                          <m:t>𝑓</m:t>
                        </m:r>
                      </m:e>
                      <m:sub>
                        <m:r>
                          <a:rPr lang="en-US" altLang="zh-CN" sz="2000" b="0" i="1" kern="0" spc="70" dirty="0" smtClean="0">
                            <a:solidFill>
                              <a:srgbClr val="000000">
                                <a:alpha val="100000"/>
                              </a:srgbClr>
                            </a:solidFill>
                            <a:latin typeface="Cambria Math" panose="02040503050406030204" pitchFamily="18" charset="0"/>
                            <a:ea typeface="微软雅黑" panose="020B0503020204020204" pitchFamily="34" charset="-122"/>
                          </a:rPr>
                          <m:t>1</m:t>
                        </m:r>
                      </m:sub>
                    </m:sSub>
                    <m:r>
                      <a:rPr lang="en-US" altLang="zh-CN" sz="2000" i="1" kern="0" spc="70" dirty="0" smtClean="0">
                        <a:solidFill>
                          <a:srgbClr val="000000">
                            <a:alpha val="100000"/>
                          </a:srgbClr>
                        </a:solidFill>
                        <a:latin typeface="Cambria Math" panose="02040503050406030204" pitchFamily="18" charset="0"/>
                        <a:ea typeface="微软雅黑" panose="020B0503020204020204" pitchFamily="34" charset="-122"/>
                      </a:rPr>
                      <m:t>,</m:t>
                    </m:r>
                    <m:sSub>
                      <m:sSubPr>
                        <m:ctrlPr>
                          <a:rPr lang="en-US" altLang="zh-CN" sz="2000" i="1" kern="0" spc="70" dirty="0" smtClean="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b="0" i="1" kern="0" spc="70" dirty="0" smtClean="0">
                            <a:solidFill>
                              <a:srgbClr val="000000">
                                <a:alpha val="100000"/>
                              </a:srgbClr>
                            </a:solidFill>
                            <a:latin typeface="Cambria Math" panose="02040503050406030204" pitchFamily="18" charset="0"/>
                            <a:ea typeface="微软雅黑" panose="020B0503020204020204" pitchFamily="34" charset="-122"/>
                          </a:rPr>
                          <m:t>𝑓</m:t>
                        </m:r>
                      </m:e>
                      <m:sub>
                        <m:r>
                          <a:rPr lang="en-US" altLang="zh-CN" sz="2000" b="0" i="1" kern="0" spc="70" dirty="0" smtClean="0">
                            <a:solidFill>
                              <a:srgbClr val="000000">
                                <a:alpha val="100000"/>
                              </a:srgbClr>
                            </a:solidFill>
                            <a:latin typeface="Cambria Math" panose="02040503050406030204" pitchFamily="18" charset="0"/>
                            <a:ea typeface="微软雅黑" panose="020B0503020204020204" pitchFamily="34" charset="-122"/>
                          </a:rPr>
                          <m:t>2</m:t>
                        </m:r>
                      </m:sub>
                    </m:sSub>
                    <m:r>
                      <a:rPr lang="en-US" altLang="zh-CN" sz="2000" i="1" kern="0" spc="70" dirty="0" smtClean="0">
                        <a:solidFill>
                          <a:srgbClr val="000000">
                            <a:alpha val="100000"/>
                          </a:srgbClr>
                        </a:solidFill>
                        <a:latin typeface="Cambria Math" panose="02040503050406030204" pitchFamily="18" charset="0"/>
                        <a:ea typeface="微软雅黑" panose="020B0503020204020204" pitchFamily="34" charset="-122"/>
                      </a:rPr>
                      <m:t>] </m:t>
                    </m:r>
                  </m:oMath>
                </a14:m>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内的总功率</a:t>
                </a:r>
                <a14:m>
                  <m:oMath xmlns:m="http://schemas.openxmlformats.org/officeDocument/2006/math">
                    <m:sSub>
                      <m:sSubPr>
                        <m:ctrlPr>
                          <a:rPr lang="en-US" altLang="zh-CN" sz="2000" i="1" kern="0" spc="70" smtClean="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𝑃</m:t>
                        </m:r>
                      </m:e>
                      <m:sub>
                        <m:sSub>
                          <m:sSubPr>
                            <m:ctrlPr>
                              <a:rPr lang="en-US" altLang="zh-CN" sz="2000" i="1" kern="0" spc="70" smtClean="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𝑓</m:t>
                            </m:r>
                          </m:e>
                          <m:sub>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1</m:t>
                            </m:r>
                          </m:sub>
                        </m:sSub>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m:t>
                        </m:r>
                        <m:sSub>
                          <m:sSubPr>
                            <m:ctrlP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𝑓</m:t>
                            </m:r>
                          </m:e>
                          <m:sub>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2</m:t>
                            </m:r>
                          </m:sub>
                        </m:sSub>
                      </m:sub>
                    </m:sSub>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m:t>
                    </m:r>
                    <m:nary>
                      <m:naryPr>
                        <m:ctrlP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ctrlPr>
                      </m:naryPr>
                      <m:sub>
                        <m:r>
                          <m:rPr>
                            <m:brk m:alnAt="23"/>
                          </m:rP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m:t>
                        </m:r>
                        <m:sSub>
                          <m:sSubPr>
                            <m:ctrlP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𝑓</m:t>
                            </m:r>
                          </m:e>
                          <m:sub>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2</m:t>
                            </m:r>
                          </m:sub>
                        </m:sSub>
                      </m:sub>
                      <m:sup>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m:t>
                        </m:r>
                        <m:sSub>
                          <m:sSubPr>
                            <m:ctrlP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𝑓</m:t>
                            </m:r>
                          </m:e>
                          <m:sub>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1</m:t>
                            </m:r>
                          </m:sub>
                        </m:sSub>
                      </m:sup>
                      <m:e>
                        <m:sSub>
                          <m:sSubPr>
                            <m:ctrlP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𝑆</m:t>
                            </m:r>
                          </m:e>
                          <m:sub>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𝑥</m:t>
                            </m:r>
                          </m:sub>
                        </m:sSub>
                        <m:d>
                          <m:dPr>
                            <m:ctrlP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ctrlPr>
                          </m:dPr>
                          <m:e>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𝑓</m:t>
                            </m:r>
                          </m:e>
                        </m:d>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𝑑𝑓</m:t>
                        </m:r>
                      </m:e>
                    </m:nary>
                  </m:oMath>
                </a14:m>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a:t>
                </a:r>
                <a:r>
                  <a:rPr lang="en-US" altLang="zh-CN" sz="2000" kern="0" spc="70" dirty="0">
                    <a:solidFill>
                      <a:srgbClr val="000000">
                        <a:alpha val="100000"/>
                      </a:srgbClr>
                    </a:solidFill>
                    <a:ea typeface="微软雅黑" panose="020B0503020204020204" pitchFamily="34" charset="-122"/>
                  </a:rPr>
                  <a:t> </a:t>
                </a:r>
                <a14:m>
                  <m:oMath xmlns:m="http://schemas.openxmlformats.org/officeDocument/2006/math">
                    <m:nary>
                      <m:naryPr>
                        <m:ctrlPr>
                          <a:rPr lang="en-US" altLang="zh-CN" sz="2000" i="1" kern="0" spc="70">
                            <a:solidFill>
                              <a:srgbClr val="000000">
                                <a:alpha val="100000"/>
                              </a:srgbClr>
                            </a:solidFill>
                            <a:latin typeface="Cambria Math" panose="02040503050406030204" pitchFamily="18" charset="0"/>
                            <a:ea typeface="微软雅黑" panose="020B0503020204020204" pitchFamily="34" charset="-122"/>
                          </a:rPr>
                        </m:ctrlPr>
                      </m:naryPr>
                      <m:sub>
                        <m:sSub>
                          <m:sSubPr>
                            <m:ctrlPr>
                              <a:rPr lang="en-US" altLang="zh-CN" sz="2000" i="1" kern="0" spc="7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𝑓</m:t>
                            </m:r>
                          </m:e>
                          <m:sub>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1</m:t>
                            </m:r>
                          </m:sub>
                        </m:sSub>
                      </m:sub>
                      <m:sup>
                        <m:sSub>
                          <m:sSubPr>
                            <m:ctrlPr>
                              <a:rPr lang="en-US" altLang="zh-CN" sz="2000" i="1" kern="0" spc="7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𝑓</m:t>
                            </m:r>
                          </m:e>
                          <m:sub>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2</m:t>
                            </m:r>
                          </m:sub>
                        </m:sSub>
                      </m:sup>
                      <m:e>
                        <m:sSub>
                          <m:sSubPr>
                            <m:ctrlPr>
                              <a:rPr lang="en-US" altLang="zh-CN" sz="2000" i="1" kern="0" spc="7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𝑆</m:t>
                            </m:r>
                          </m:e>
                          <m:sub>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𝑥</m:t>
                            </m:r>
                          </m:sub>
                        </m:sSub>
                        <m:d>
                          <m:dPr>
                            <m:ctrlPr>
                              <a:rPr lang="en-US" altLang="zh-CN" sz="2000" i="1" kern="0" spc="70">
                                <a:solidFill>
                                  <a:srgbClr val="000000">
                                    <a:alpha val="100000"/>
                                  </a:srgbClr>
                                </a:solidFill>
                                <a:latin typeface="Cambria Math" panose="02040503050406030204" pitchFamily="18" charset="0"/>
                                <a:ea typeface="微软雅黑" panose="020B0503020204020204" pitchFamily="34" charset="-122"/>
                              </a:rPr>
                            </m:ctrlPr>
                          </m:dPr>
                          <m:e>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𝑓</m:t>
                            </m:r>
                          </m:e>
                        </m:d>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𝑑𝑓</m:t>
                        </m:r>
                      </m:e>
                    </m:nary>
                  </m:oMath>
                </a14:m>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a:t>
                </a:r>
                <a:r>
                  <a:rPr lang="en-US" altLang="zh-CN" sz="2000" kern="0" spc="70" dirty="0">
                    <a:solidFill>
                      <a:srgbClr val="000000">
                        <a:alpha val="100000"/>
                      </a:srgbClr>
                    </a:solidFill>
                    <a:ea typeface="微软雅黑" panose="020B0503020204020204" pitchFamily="34" charset="-122"/>
                  </a:rPr>
                  <a:t> </a:t>
                </a:r>
                <a14:m>
                  <m:oMath xmlns:m="http://schemas.openxmlformats.org/officeDocument/2006/math">
                    <m:nary>
                      <m:naryPr>
                        <m:ctrlPr>
                          <a:rPr lang="en-US" altLang="zh-CN" sz="2000" i="1" kern="0" spc="70">
                            <a:solidFill>
                              <a:srgbClr val="000000">
                                <a:alpha val="100000"/>
                              </a:srgbClr>
                            </a:solidFill>
                            <a:latin typeface="Cambria Math" panose="02040503050406030204" pitchFamily="18" charset="0"/>
                            <a:ea typeface="微软雅黑" panose="020B0503020204020204" pitchFamily="34" charset="-122"/>
                          </a:rPr>
                        </m:ctrlPr>
                      </m:naryPr>
                      <m:sub>
                        <m:sSub>
                          <m:sSubPr>
                            <m:ctrlPr>
                              <a:rPr lang="en-US" altLang="zh-CN" sz="2000" i="1" kern="0" spc="7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𝑓</m:t>
                            </m:r>
                          </m:e>
                          <m:sub>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1</m:t>
                            </m:r>
                          </m:sub>
                        </m:sSub>
                      </m:sub>
                      <m:sup>
                        <m:sSub>
                          <m:sSubPr>
                            <m:ctrlPr>
                              <a:rPr lang="en-US" altLang="zh-CN" sz="2000" i="1" kern="0" spc="7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𝑓</m:t>
                            </m:r>
                          </m:e>
                          <m:sub>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2</m:t>
                            </m:r>
                          </m:sub>
                        </m:sSub>
                      </m:sup>
                      <m:e>
                        <m:sSub>
                          <m:sSubPr>
                            <m:ctrlPr>
                              <a:rPr lang="en-US" altLang="zh-CN" sz="2000" i="1" kern="0" spc="70">
                                <a:solidFill>
                                  <a:srgbClr val="000000">
                                    <a:alpha val="100000"/>
                                  </a:srgbClr>
                                </a:solidFill>
                                <a:latin typeface="Cambria Math" panose="02040503050406030204" pitchFamily="18" charset="0"/>
                                <a:ea typeface="微软雅黑" panose="020B0503020204020204" pitchFamily="34" charset="-122"/>
                              </a:rPr>
                            </m:ctrlPr>
                          </m:sSubPr>
                          <m:e>
                            <m:r>
                              <a:rPr lang="en-US" altLang="zh-CN" sz="2000" b="0" i="1" kern="0" spc="70" smtClean="0">
                                <a:solidFill>
                                  <a:srgbClr val="000000">
                                    <a:alpha val="100000"/>
                                  </a:srgbClr>
                                </a:solidFill>
                                <a:latin typeface="Cambria Math" panose="02040503050406030204" pitchFamily="18" charset="0"/>
                                <a:ea typeface="微软雅黑" panose="020B0503020204020204" pitchFamily="34" charset="-122"/>
                              </a:rPr>
                              <m:t>2</m:t>
                            </m:r>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𝑆</m:t>
                            </m:r>
                          </m:e>
                          <m:sub>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𝑥</m:t>
                            </m:r>
                          </m:sub>
                        </m:sSub>
                        <m:d>
                          <m:dPr>
                            <m:ctrlPr>
                              <a:rPr lang="en-US" altLang="zh-CN" sz="2000" i="1" kern="0" spc="70">
                                <a:solidFill>
                                  <a:srgbClr val="000000">
                                    <a:alpha val="100000"/>
                                  </a:srgbClr>
                                </a:solidFill>
                                <a:latin typeface="Cambria Math" panose="02040503050406030204" pitchFamily="18" charset="0"/>
                                <a:ea typeface="微软雅黑" panose="020B0503020204020204" pitchFamily="34" charset="-122"/>
                              </a:rPr>
                            </m:ctrlPr>
                          </m:dPr>
                          <m:e>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𝑓</m:t>
                            </m:r>
                          </m:e>
                        </m:d>
                        <m:r>
                          <a:rPr lang="en-US" altLang="zh-CN" sz="2000" i="1" kern="0" spc="70">
                            <a:solidFill>
                              <a:srgbClr val="000000">
                                <a:alpha val="100000"/>
                              </a:srgbClr>
                            </a:solidFill>
                            <a:latin typeface="Cambria Math" panose="02040503050406030204" pitchFamily="18" charset="0"/>
                            <a:ea typeface="微软雅黑" panose="020B0503020204020204" pitchFamily="34" charset="-122"/>
                          </a:rPr>
                          <m:t>𝑑𝑓</m:t>
                        </m:r>
                      </m:e>
                    </m:nary>
                  </m:oMath>
                </a14:m>
                <a:endParaRPr lang="zh-CN" altLang="en-US" sz="2000" kern="0" spc="70" dirty="0">
                  <a:solidFill>
                    <a:srgbClr val="000000">
                      <a:alpha val="100000"/>
                    </a:srgbClr>
                  </a:solidFill>
                  <a:latin typeface="微软雅黑" panose="020B0503020204020204" pitchFamily="34" charset="-122"/>
                  <a:ea typeface="微软雅黑" panose="020B0503020204020204" pitchFamily="34" charset="-122"/>
                </a:endParaRPr>
              </a:p>
            </p:txBody>
          </p:sp>
        </mc:Choice>
        <mc:Fallback xmlns="">
          <p:sp>
            <p:nvSpPr>
              <p:cNvPr id="21" name="文本框 20">
                <a:extLst>
                  <a:ext uri="{FF2B5EF4-FFF2-40B4-BE49-F238E27FC236}">
                    <a16:creationId xmlns:a16="http://schemas.microsoft.com/office/drawing/2014/main" id="{AB27159F-0DF6-5301-B36C-DD171F3CF16A}"/>
                  </a:ext>
                </a:extLst>
              </p:cNvPr>
              <p:cNvSpPr txBox="1">
                <a:spLocks noRot="1" noChangeAspect="1" noMove="1" noResize="1" noEditPoints="1" noAdjustHandles="1" noChangeArrowheads="1" noChangeShapeType="1" noTextEdit="1"/>
              </p:cNvSpPr>
              <p:nvPr/>
            </p:nvSpPr>
            <p:spPr>
              <a:xfrm>
                <a:off x="1027784" y="3961507"/>
                <a:ext cx="7889443" cy="1018099"/>
              </a:xfrm>
              <a:prstGeom prst="rect">
                <a:avLst/>
              </a:prstGeom>
              <a:blipFill>
                <a:blip r:embed="rId4"/>
                <a:stretch>
                  <a:fillRect l="-850" t="-599" b="-2395"/>
                </a:stretch>
              </a:blipFill>
            </p:spPr>
            <p:txBody>
              <a:bodyPr/>
              <a:lstStyle/>
              <a:p>
                <a:r>
                  <a:rPr lang="zh-CN" altLang="en-US">
                    <a:noFill/>
                  </a:rPr>
                  <a:t> </a:t>
                </a:r>
              </a:p>
            </p:txBody>
          </p:sp>
        </mc:Fallback>
      </mc:AlternateContent>
      <p:pic>
        <p:nvPicPr>
          <p:cNvPr id="22" name="picture 130">
            <a:extLst>
              <a:ext uri="{FF2B5EF4-FFF2-40B4-BE49-F238E27FC236}">
                <a16:creationId xmlns:a16="http://schemas.microsoft.com/office/drawing/2014/main" id="{6C5F5757-E439-A215-B514-A724C384D9F4}"/>
              </a:ext>
            </a:extLst>
          </p:cNvPr>
          <p:cNvPicPr>
            <a:picLocks noChangeAspect="1"/>
          </p:cNvPicPr>
          <p:nvPr/>
        </p:nvPicPr>
        <p:blipFill>
          <a:blip r:embed="rId5"/>
          <a:stretch>
            <a:fillRect/>
          </a:stretch>
        </p:blipFill>
        <p:spPr>
          <a:xfrm rot="21600000">
            <a:off x="1423496" y="4947857"/>
            <a:ext cx="6000739" cy="1314496"/>
          </a:xfrm>
          <a:prstGeom prst="rect">
            <a:avLst/>
          </a:prstGeom>
        </p:spPr>
      </p:pic>
      <p:pic>
        <p:nvPicPr>
          <p:cNvPr id="25" name="图片 24">
            <a:extLst>
              <a:ext uri="{FF2B5EF4-FFF2-40B4-BE49-F238E27FC236}">
                <a16:creationId xmlns:a16="http://schemas.microsoft.com/office/drawing/2014/main" id="{CB1FAFC0-8FFB-BA42-105E-EFBD8740801B}"/>
              </a:ext>
            </a:extLst>
          </p:cNvPr>
          <p:cNvPicPr>
            <a:picLocks noChangeAspect="1"/>
          </p:cNvPicPr>
          <p:nvPr/>
        </p:nvPicPr>
        <p:blipFill>
          <a:blip r:embed="rId6">
            <a:extLst>
              <a:ext uri="{28A0092B-C50C-407E-A947-70E740481C1C}">
                <a14:useLocalDpi xmlns:a14="http://schemas.microsoft.com/office/drawing/2010/main" val="0"/>
              </a:ext>
            </a:extLst>
          </a:blip>
          <a:srcRect t="20760" b="13131"/>
          <a:stretch/>
        </p:blipFill>
        <p:spPr>
          <a:xfrm>
            <a:off x="2196656" y="4929925"/>
            <a:ext cx="5684115" cy="1350360"/>
          </a:xfrm>
          <a:prstGeom prst="rect">
            <a:avLst/>
          </a:prstGeom>
        </p:spPr>
      </p:pic>
    </p:spTree>
    <p:extLst>
      <p:ext uri="{BB962C8B-B14F-4D97-AF65-F5344CB8AC3E}">
        <p14:creationId xmlns:p14="http://schemas.microsoft.com/office/powerpoint/2010/main" val="19932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05AFF69-C147-04A0-7D49-0DBB501BE6B1}"/>
              </a:ext>
            </a:extLst>
          </p:cNvPr>
          <p:cNvSpPr/>
          <p:nvPr/>
        </p:nvSpPr>
        <p:spPr>
          <a:xfrm rot="16200000">
            <a:off x="4242814" y="-4242818"/>
            <a:ext cx="658369"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文本框 10">
            <a:extLst>
              <a:ext uri="{FF2B5EF4-FFF2-40B4-BE49-F238E27FC236}">
                <a16:creationId xmlns:a16="http://schemas.microsoft.com/office/drawing/2014/main" id="{2B34660E-2DFE-5809-A96F-1F0E382E3F1A}"/>
              </a:ext>
            </a:extLst>
          </p:cNvPr>
          <p:cNvSpPr txBox="1"/>
          <p:nvPr/>
        </p:nvSpPr>
        <p:spPr>
          <a:xfrm>
            <a:off x="193852" y="98349"/>
            <a:ext cx="437814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噪声的统计特性</a:t>
            </a:r>
          </a:p>
        </p:txBody>
      </p:sp>
      <p:sp>
        <p:nvSpPr>
          <p:cNvPr id="13" name="矩形 12">
            <a:extLst>
              <a:ext uri="{FF2B5EF4-FFF2-40B4-BE49-F238E27FC236}">
                <a16:creationId xmlns:a16="http://schemas.microsoft.com/office/drawing/2014/main" id="{2F8EBC25-9231-BE9A-40CD-C360FA7ECC24}"/>
              </a:ext>
            </a:extLst>
          </p:cNvPr>
          <p:cNvSpPr/>
          <p:nvPr/>
        </p:nvSpPr>
        <p:spPr>
          <a:xfrm rot="16200000">
            <a:off x="4299511" y="2020823"/>
            <a:ext cx="544982" cy="9144001"/>
          </a:xfrm>
          <a:prstGeom prst="rect">
            <a:avLst/>
          </a:prstGeom>
          <a:solidFill>
            <a:srgbClr val="DC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textbox 74"/>
          <p:cNvSpPr/>
          <p:nvPr/>
        </p:nvSpPr>
        <p:spPr>
          <a:xfrm>
            <a:off x="331756" y="756719"/>
            <a:ext cx="6003208" cy="4429757"/>
          </a:xfrm>
          <a:prstGeom prst="rect">
            <a:avLst/>
          </a:prstGeom>
          <a:noFill/>
          <a:ln w="0" cap="flat">
            <a:noFill/>
            <a:prstDash val="solid"/>
            <a:miter lim="0"/>
          </a:ln>
        </p:spPr>
        <p:txBody>
          <a:bodyPr vert="horz" wrap="square" lIns="0" tIns="0" rIns="0" bIns="0"/>
          <a:lstStyle/>
          <a:p>
            <a:pPr algn="l" rtl="0" eaLnBrk="0">
              <a:lnSpc>
                <a:spcPct val="91114"/>
              </a:lnSpc>
              <a:tabLst/>
            </a:pPr>
            <a:endParaRPr lang="zh-CN" altLang="en-US" sz="100" dirty="0">
              <a:solidFill>
                <a:srgbClr val="0070C0"/>
              </a:solidFill>
              <a:latin typeface="Arial"/>
              <a:ea typeface="Arial"/>
              <a:cs typeface="Arial"/>
            </a:endParaRPr>
          </a:p>
          <a:p>
            <a:pPr indent="457200" eaLnBrk="0">
              <a:lnSpc>
                <a:spcPct val="97000"/>
              </a:lnSpc>
            </a:pPr>
            <a:r>
              <a:rPr lang="en-US" altLang="zh-CN" sz="2400" kern="0" spc="70" dirty="0">
                <a:solidFill>
                  <a:srgbClr val="0070C0"/>
                </a:solidFill>
                <a:latin typeface="微软雅黑" panose="020B0503020204020204" pitchFamily="34" charset="-122"/>
                <a:ea typeface="微软雅黑" panose="020B0503020204020204" pitchFamily="34" charset="-122"/>
              </a:rPr>
              <a:t>2</a:t>
            </a:r>
            <a:r>
              <a:rPr lang="zh-CN" altLang="en-US" sz="2400" kern="0" spc="70" dirty="0">
                <a:solidFill>
                  <a:srgbClr val="0070C0"/>
                </a:solidFill>
                <a:latin typeface="微软雅黑" panose="020B0503020204020204" pitchFamily="34" charset="-122"/>
                <a:ea typeface="微软雅黑" panose="020B0503020204020204" pitchFamily="34" charset="-122"/>
              </a:rPr>
              <a:t>、幅值分布</a:t>
            </a:r>
          </a:p>
          <a:p>
            <a:pPr indent="457200" algn="just" eaLnBrk="0">
              <a:lnSpc>
                <a:spcPct val="120000"/>
              </a:lnSpc>
              <a:spcBef>
                <a:spcPts val="893"/>
              </a:spcBef>
            </a:pPr>
            <a:endParaRPr lang="zh-CN" altLang="en-US" sz="2000" kern="0" spc="70" dirty="0">
              <a:solidFill>
                <a:srgbClr val="000000">
                  <a:alpha val="100000"/>
                </a:srgb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3418421-0499-FEDD-51CF-9D93C453A1E8}"/>
              </a:ext>
            </a:extLst>
          </p:cNvPr>
          <p:cNvSpPr txBox="1"/>
          <p:nvPr/>
        </p:nvSpPr>
        <p:spPr>
          <a:xfrm>
            <a:off x="779068" y="1252895"/>
            <a:ext cx="7289598" cy="430374"/>
          </a:xfrm>
          <a:prstGeom prst="rect">
            <a:avLst/>
          </a:prstGeom>
          <a:noFill/>
        </p:spPr>
        <p:txBody>
          <a:bodyPr wrap="square">
            <a:spAutoFit/>
          </a:bodyPr>
          <a:lstStyle/>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噪声幅值的分布称为概率密度函数（</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PDF</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a:t>
            </a:r>
          </a:p>
        </p:txBody>
      </p:sp>
      <p:sp>
        <p:nvSpPr>
          <p:cNvPr id="21" name="文本框 20">
            <a:extLst>
              <a:ext uri="{FF2B5EF4-FFF2-40B4-BE49-F238E27FC236}">
                <a16:creationId xmlns:a16="http://schemas.microsoft.com/office/drawing/2014/main" id="{AB27159F-0DF6-5301-B36C-DD171F3CF16A}"/>
              </a:ext>
            </a:extLst>
          </p:cNvPr>
          <p:cNvSpPr txBox="1"/>
          <p:nvPr/>
        </p:nvSpPr>
        <p:spPr>
          <a:xfrm>
            <a:off x="1027784" y="3961507"/>
            <a:ext cx="7889443" cy="799706"/>
          </a:xfrm>
          <a:prstGeom prst="rect">
            <a:avLst/>
          </a:prstGeom>
          <a:noFill/>
        </p:spPr>
        <p:txBody>
          <a:bodyPr wrap="square">
            <a:spAutoFit/>
          </a:bodyPr>
          <a:lstStyle/>
          <a:p>
            <a:pPr indent="457200" algn="just" eaLnBrk="0">
              <a:lnSpc>
                <a:spcPct val="120000"/>
              </a:lnSpc>
              <a:spcBef>
                <a:spcPts val="893"/>
              </a:spcBef>
              <a:tabLst/>
            </a:pP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中心极限定理：具有任意</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PDF</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的许多不相关随机过程相加，和的</a:t>
            </a:r>
            <a:r>
              <a:rPr lang="en-US" altLang="zh-CN" sz="2000" kern="0" spc="70" dirty="0">
                <a:solidFill>
                  <a:srgbClr val="000000">
                    <a:alpha val="100000"/>
                  </a:srgbClr>
                </a:solidFill>
                <a:latin typeface="微软雅黑" panose="020B0503020204020204" pitchFamily="34" charset="-122"/>
                <a:ea typeface="微软雅黑" panose="020B0503020204020204" pitchFamily="34" charset="-122"/>
              </a:rPr>
              <a:t>PDF</a:t>
            </a:r>
            <a:r>
              <a:rPr lang="zh-CN" altLang="en-US" sz="2000" kern="0" spc="70" dirty="0">
                <a:solidFill>
                  <a:srgbClr val="000000">
                    <a:alpha val="100000"/>
                  </a:srgbClr>
                </a:solidFill>
                <a:latin typeface="微软雅黑" panose="020B0503020204020204" pitchFamily="34" charset="-122"/>
                <a:ea typeface="微软雅黑" panose="020B0503020204020204" pitchFamily="34" charset="-122"/>
              </a:rPr>
              <a:t>接近高斯分布。</a:t>
            </a:r>
          </a:p>
        </p:txBody>
      </p:sp>
      <p:pic>
        <p:nvPicPr>
          <p:cNvPr id="3" name="图片 2">
            <a:extLst>
              <a:ext uri="{FF2B5EF4-FFF2-40B4-BE49-F238E27FC236}">
                <a16:creationId xmlns:a16="http://schemas.microsoft.com/office/drawing/2014/main" id="{B5B49001-B087-151C-611F-F59624B69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024" y="1667002"/>
            <a:ext cx="6483683" cy="198765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0301D0E-1644-301B-10B6-646E50F1159E}"/>
                  </a:ext>
                </a:extLst>
              </p:cNvPr>
              <p:cNvSpPr txBox="1"/>
              <p:nvPr/>
            </p:nvSpPr>
            <p:spPr>
              <a:xfrm>
                <a:off x="3070914" y="5084502"/>
                <a:ext cx="3002168" cy="6292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𝑋</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zh-CN" altLang="en-US" b="0" i="1" smtClean="0">
                              <a:latin typeface="Cambria Math" panose="02040503050406030204" pitchFamily="18" charset="0"/>
                            </a:rPr>
                            <m:t>𝜎</m:t>
                          </m:r>
                          <m:rad>
                            <m:radPr>
                              <m:degHide m:val="on"/>
                              <m:ctrlPr>
                                <a:rPr lang="zh-CN" altLang="en-US" b="0" i="1" smtClean="0">
                                  <a:latin typeface="Cambria Math" panose="02040503050406030204" pitchFamily="18" charset="0"/>
                                </a:rPr>
                              </m:ctrlPr>
                            </m:radPr>
                            <m:deg/>
                            <m:e>
                              <m:r>
                                <a:rPr lang="en-US" altLang="zh-CN" b="0" i="1" smtClean="0">
                                  <a:latin typeface="Cambria Math" panose="02040503050406030204" pitchFamily="18" charset="0"/>
                                </a:rPr>
                                <m:t>2</m:t>
                              </m:r>
                              <m:r>
                                <a:rPr lang="zh-CN" altLang="en-US" b="0" i="1" smtClean="0">
                                  <a:latin typeface="Cambria Math" panose="02040503050406030204" pitchFamily="18" charset="0"/>
                                </a:rPr>
                                <m:t>𝜋</m:t>
                              </m:r>
                            </m:e>
                          </m:rad>
                        </m:den>
                      </m:f>
                      <m:r>
                        <a:rPr lang="en-US" altLang="zh-CN" b="0" i="1" smtClean="0">
                          <a:latin typeface="Cambria Math" panose="02040503050406030204" pitchFamily="18" charset="0"/>
                        </a:rPr>
                        <m:t>𝑒𝑥𝑝</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𝜎</m:t>
                              </m:r>
                            </m:e>
                            <m:sup>
                              <m:r>
                                <a:rPr lang="en-US" altLang="zh-CN" b="0" i="1" smtClean="0">
                                  <a:latin typeface="Cambria Math" panose="02040503050406030204" pitchFamily="18" charset="0"/>
                                </a:rPr>
                                <m:t>2</m:t>
                              </m:r>
                            </m:sup>
                          </m:sSup>
                        </m:den>
                      </m:f>
                    </m:oMath>
                  </m:oMathPara>
                </a14:m>
                <a:endParaRPr lang="zh-CN" altLang="en-US" dirty="0"/>
              </a:p>
            </p:txBody>
          </p:sp>
        </mc:Choice>
        <mc:Fallback xmlns="">
          <p:sp>
            <p:nvSpPr>
              <p:cNvPr id="8" name="文本框 7">
                <a:extLst>
                  <a:ext uri="{FF2B5EF4-FFF2-40B4-BE49-F238E27FC236}">
                    <a16:creationId xmlns:a16="http://schemas.microsoft.com/office/drawing/2014/main" id="{D0301D0E-1644-301B-10B6-646E50F1159E}"/>
                  </a:ext>
                </a:extLst>
              </p:cNvPr>
              <p:cNvSpPr txBox="1">
                <a:spLocks noRot="1" noChangeAspect="1" noMove="1" noResize="1" noEditPoints="1" noAdjustHandles="1" noChangeArrowheads="1" noChangeShapeType="1" noTextEdit="1"/>
              </p:cNvSpPr>
              <p:nvPr/>
            </p:nvSpPr>
            <p:spPr>
              <a:xfrm>
                <a:off x="3070914" y="5084502"/>
                <a:ext cx="3002168" cy="62921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471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6a1f4b8-d904-467b-b951-f7556ffc55c3"/>
  <p:tag name="COMMONDATA" val="eyJjb3VudCI6MSwiaGRpZCI6Ijc4NWY2ZTUyZTQxMDNkOGMxMTk1Y2E0ZmQ2Zjg3MDkwIiwidXNlckNvdW50Ijox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4828</TotalTime>
  <Words>1849</Words>
  <Application>Microsoft Office PowerPoint</Application>
  <PresentationFormat>全屏显示(4:3)</PresentationFormat>
  <Paragraphs>260</Paragraphs>
  <Slides>38</Slides>
  <Notes>38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Calibri</vt:lpstr>
      <vt:lpstr>Times New Roman</vt:lpstr>
      <vt:lpstr>微软雅黑</vt:lpstr>
      <vt:lpstr>黑体</vt:lpstr>
      <vt:lpstr>Calibri Light</vt:lpstr>
      <vt:lpstr>Cambria Math</vt:lpstr>
      <vt:lpstr>方正黑体简体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小奕</dc:creator>
  <dc:description>版权归小奕所有，盗版必究</dc:description>
  <cp:lastModifiedBy>Yingbo Yue</cp:lastModifiedBy>
  <cp:revision>102</cp:revision>
  <dcterms:created xsi:type="dcterms:W3CDTF">2019-04-27T15:31:00Z</dcterms:created>
  <dcterms:modified xsi:type="dcterms:W3CDTF">2024-10-17T12:41:41Z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KSOTemplateUUID">
    <vt:lpwstr>v1.0_mb_/3hAs5ln00t7ZijixkvaTg==</vt:lpwstr>
  </property>
  <property fmtid="{D5CDD505-2E9C-101B-9397-08002B2CF9AE}" pid="4" name="ICV">
    <vt:lpwstr>4B8DDDC23260474BA0D662A67DFE4EC8</vt:lpwstr>
  </property>
</Properties>
</file>